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57" r:id="rId4"/>
    <p:sldId id="258" r:id="rId5"/>
    <p:sldId id="276" r:id="rId6"/>
    <p:sldId id="274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17E7B-877F-4212-A892-CE8CDB14BFF8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0D2BA-6DC8-4A3D-8F38-B75806435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3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feet</a:t>
            </a:r>
            <a:r>
              <a:rPr lang="en-US" baseline="0" dirty="0" smtClean="0"/>
              <a:t> and inches are inadvertently entered, it’s not a disaster. The Chief Measurer is usually smart enough to figure out which is which.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0D2BA-6DC8-4A3D-8F38-B758064358A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4995-AD2A-4543-A102-93927D607BCF}" type="datetimeFigureOut">
              <a:rPr lang="en-US" smtClean="0"/>
              <a:pPr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9C0C3-6997-49A8-8CC2-4EFD9D46B9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.gif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wmf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wmf"/><Relationship Id="rId5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1.gif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wmf"/><Relationship Id="rId5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4" Type="http://schemas.openxmlformats.org/officeDocument/2006/relationships/image" Target="../media/image1.gif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4" Type="http://schemas.openxmlformats.org/officeDocument/2006/relationships/image" Target="../media/image1.gif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4" Type="http://schemas.openxmlformats.org/officeDocument/2006/relationships/image" Target="../media/image1.gif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4" Type="http://schemas.openxmlformats.org/officeDocument/2006/relationships/image" Target="../media/image1.gif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4" Type="http://schemas.openxmlformats.org/officeDocument/2006/relationships/image" Target="../media/image1.gif"/><Relationship Id="rId5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Interlake Boat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Step-by-Step Guide to</a:t>
            </a:r>
            <a:br>
              <a:rPr lang="en-US" dirty="0" smtClean="0"/>
            </a:br>
            <a:r>
              <a:rPr lang="en-US" dirty="0" smtClean="0"/>
              <a:t>Measuring Interlakes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Section 4 – Sails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85800" y="533400"/>
            <a:ext cx="1930400" cy="1447800"/>
          </a:xfrm>
          <a:prstGeom prst="rect">
            <a:avLst/>
          </a:prstGeom>
        </p:spPr>
      </p:pic>
      <p:pic>
        <p:nvPicPr>
          <p:cNvPr id="1026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324600" y="762000"/>
            <a:ext cx="1832458" cy="1046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Spinnaker – Final Steps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Check that the </a:t>
            </a:r>
            <a:r>
              <a:rPr lang="en-US" b="1" i="1" u="sng" dirty="0" smtClean="0">
                <a:solidFill>
                  <a:srgbClr val="FF0000"/>
                </a:solidFill>
              </a:rPr>
              <a:t>proper</a:t>
            </a:r>
            <a:r>
              <a:rPr lang="en-US" dirty="0" smtClean="0"/>
              <a:t> sail number is on the sail.</a:t>
            </a:r>
          </a:p>
          <a:p>
            <a:r>
              <a:rPr lang="en-US" dirty="0" smtClean="0"/>
              <a:t>Check that there is a sail </a:t>
            </a:r>
            <a:r>
              <a:rPr lang="en-US" b="1" i="1" u="sng" dirty="0" smtClean="0">
                <a:solidFill>
                  <a:srgbClr val="FF0000"/>
                </a:solidFill>
              </a:rPr>
              <a:t>royalty tag</a:t>
            </a:r>
            <a:r>
              <a:rPr lang="en-US" dirty="0" smtClean="0"/>
              <a:t>. Spares can be purchased from the Class Secretary, Tom Humphrey.</a:t>
            </a:r>
          </a:p>
          <a:p>
            <a:r>
              <a:rPr lang="en-US" dirty="0" smtClean="0"/>
              <a:t>Stamp a new sail with the ISCA Insignia </a:t>
            </a:r>
            <a:r>
              <a:rPr lang="en-US" b="1" i="1" u="sng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the year stamp.</a:t>
            </a:r>
          </a:p>
          <a:p>
            <a:r>
              <a:rPr lang="en-US" dirty="0" smtClean="0"/>
              <a:t>Stamp a previously-measured sail with the year stamp </a:t>
            </a:r>
            <a:r>
              <a:rPr lang="en-US" b="1" i="1" u="sng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pic>
        <p:nvPicPr>
          <p:cNvPr id="16" name="Picture 15" descr="Sail Measurement 09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4876800" y="1676400"/>
            <a:ext cx="3866029" cy="28194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248400" y="2133600"/>
            <a:ext cx="1143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5000" y="2667000"/>
            <a:ext cx="1143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14" idx="3"/>
          </p:cNvCxnSpPr>
          <p:nvPr/>
        </p:nvCxnSpPr>
        <p:spPr>
          <a:xfrm flipV="1">
            <a:off x="4343400" y="3252367"/>
            <a:ext cx="1538989" cy="10148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91000" y="3048000"/>
            <a:ext cx="2133600" cy="23102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19600" y="2590800"/>
            <a:ext cx="2133600" cy="17663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Jib Measurements</a:t>
            </a:r>
            <a:endParaRPr lang="en-US" sz="360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Five Measurements and One Check</a:t>
            </a:r>
          </a:p>
          <a:p>
            <a:pPr lvl="1"/>
            <a:r>
              <a:rPr lang="en-US" dirty="0" smtClean="0"/>
              <a:t>Luff, Leach, and Foot lengths</a:t>
            </a:r>
          </a:p>
          <a:p>
            <a:pPr lvl="1"/>
            <a:r>
              <a:rPr lang="en-US" dirty="0" smtClean="0"/>
              <a:t>Foot Roach</a:t>
            </a:r>
          </a:p>
          <a:p>
            <a:pPr lvl="1"/>
            <a:r>
              <a:rPr lang="en-US" dirty="0" smtClean="0"/>
              <a:t>Mid-girth</a:t>
            </a:r>
          </a:p>
          <a:p>
            <a:pPr lvl="1"/>
            <a:r>
              <a:rPr lang="en-US" dirty="0" smtClean="0"/>
              <a:t>Royalty Tag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Jib Luff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638800" y="4114800"/>
            <a:ext cx="2819400" cy="2514600"/>
          </a:xfrm>
          <a:prstGeom prst="rect">
            <a:avLst/>
          </a:prstGeom>
        </p:spPr>
      </p:pic>
      <p:pic>
        <p:nvPicPr>
          <p:cNvPr id="10" name="Picture 9" descr="Jib Head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638800" y="1524000"/>
            <a:ext cx="2819400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Jib – Luff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Person #1 positions the head inside the V at the head.</a:t>
            </a:r>
          </a:p>
          <a:p>
            <a:r>
              <a:rPr lang="en-US" dirty="0" smtClean="0"/>
              <a:t>Person #2 Places the tack along the measurement line.</a:t>
            </a:r>
          </a:p>
          <a:p>
            <a:r>
              <a:rPr lang="en-US" dirty="0" smtClean="0"/>
              <a:t>The luff must be within the measurement line.</a:t>
            </a:r>
            <a:endParaRPr lang="en-US" dirty="0"/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6400800" y="5105400"/>
            <a:ext cx="609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81800" y="2743200"/>
            <a:ext cx="609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Jib Head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638800" y="1524000"/>
            <a:ext cx="2819400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Jib – Leech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Person #1 positions the head inside the V at the head.</a:t>
            </a:r>
          </a:p>
          <a:p>
            <a:r>
              <a:rPr lang="en-US" dirty="0" smtClean="0"/>
              <a:t>Person #2 Places the </a:t>
            </a:r>
            <a:r>
              <a:rPr lang="en-US" u="sng" dirty="0" smtClean="0"/>
              <a:t>clew</a:t>
            </a:r>
            <a:r>
              <a:rPr lang="en-US" dirty="0" smtClean="0"/>
              <a:t> along the measurement line.</a:t>
            </a:r>
          </a:p>
          <a:p>
            <a:r>
              <a:rPr lang="en-US" dirty="0" smtClean="0"/>
              <a:t>The leech must be within the measurement line.</a:t>
            </a:r>
            <a:endParaRPr lang="en-US" dirty="0"/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6781800" y="2743200"/>
            <a:ext cx="609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Jib Leech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5638800" y="4038600"/>
            <a:ext cx="2819400" cy="24384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6858000" y="4572000"/>
            <a:ext cx="609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Jib Foot 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638800" y="1371600"/>
            <a:ext cx="2971800" cy="23487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Jib – Foot &amp; Foot Roach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Person #1 positions the tack on the measurement mark.</a:t>
            </a:r>
          </a:p>
          <a:p>
            <a:r>
              <a:rPr lang="en-US" dirty="0" smtClean="0"/>
              <a:t>Fold the sail once at or above the window to gather cloth.</a:t>
            </a:r>
          </a:p>
          <a:p>
            <a:r>
              <a:rPr lang="en-US" dirty="0" smtClean="0"/>
              <a:t>Person #2 places the clew on the measurement line.</a:t>
            </a:r>
          </a:p>
          <a:p>
            <a:r>
              <a:rPr lang="en-US" dirty="0" smtClean="0"/>
              <a:t>The foot must be within the measurement line </a:t>
            </a:r>
            <a:r>
              <a:rPr lang="en-US" u="sng" dirty="0" smtClean="0"/>
              <a:t>and</a:t>
            </a:r>
            <a:r>
              <a:rPr lang="en-US" dirty="0" smtClean="0"/>
              <a:t> the bottom seam cannot touch the foot roach line.</a:t>
            </a:r>
            <a:endParaRPr lang="en-US" dirty="0"/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6781800" y="27432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0" y="4572000"/>
            <a:ext cx="609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Jib Foot 4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 rot="16200000">
            <a:off x="5905500" y="3467100"/>
            <a:ext cx="24384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Jib Foot 3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867400" y="1524000"/>
            <a:ext cx="2819400" cy="2209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Jib – Foot &amp; Foot Roach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Fold the sail once at or above the window to gather cloth.</a:t>
            </a:r>
          </a:p>
          <a:p>
            <a:r>
              <a:rPr lang="en-US" dirty="0" smtClean="0"/>
              <a:t>The foot cannot touch the foot roach line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7239000" y="1828800"/>
            <a:ext cx="7620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657600" y="2667000"/>
            <a:ext cx="3581400" cy="9144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Jib Girth 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715000" y="4343400"/>
            <a:ext cx="3048000" cy="2362200"/>
          </a:xfrm>
          <a:prstGeom prst="rect">
            <a:avLst/>
          </a:prstGeom>
        </p:spPr>
      </p:pic>
      <p:pic>
        <p:nvPicPr>
          <p:cNvPr id="13" name="Picture 12" descr="Jib Girth 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791200" y="1447800"/>
            <a:ext cx="2971800" cy="2895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Jib – Mid-Girth 1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Fold the sail. Person #1 matches the head point to the clew to find the center of the leech.</a:t>
            </a:r>
          </a:p>
          <a:p>
            <a:r>
              <a:rPr lang="en-US" dirty="0" smtClean="0"/>
              <a:t>While Person #2 holds the midpoint of the leech, Person #1 matches the head point to the tack to find the center of the luff.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7467600" y="4953000"/>
            <a:ext cx="838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531480">
            <a:off x="6975420" y="2022120"/>
            <a:ext cx="978157" cy="21812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Jib Girth 4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14400" y="4267200"/>
            <a:ext cx="7620000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Jib – Mid-Girth 2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With Person #2 and #3 hold the sail, lay it on the measurement line.</a:t>
            </a:r>
          </a:p>
          <a:p>
            <a:r>
              <a:rPr lang="en-US" dirty="0" smtClean="0"/>
              <a:t>The mid-girth must lie inside the measurement marks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7239000" y="4876800"/>
            <a:ext cx="838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Jib Girth 3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5638800" y="1371600"/>
            <a:ext cx="2895600" cy="20574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 rot="1531480">
            <a:off x="7194311" y="2071700"/>
            <a:ext cx="978157" cy="1165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600200" y="5562600"/>
            <a:ext cx="838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962400"/>
            <a:ext cx="3276600" cy="11430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8" idx="7"/>
          </p:cNvCxnSpPr>
          <p:nvPr/>
        </p:nvCxnSpPr>
        <p:spPr>
          <a:xfrm flipH="1">
            <a:off x="2315648" y="3962400"/>
            <a:ext cx="1646752" cy="171179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Jib Royalty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953000" y="2057400"/>
            <a:ext cx="3962400" cy="29230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Jib – Final Steps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Check that there is a sail </a:t>
            </a:r>
            <a:r>
              <a:rPr lang="en-US" b="1" i="1" u="sng" dirty="0" smtClean="0">
                <a:solidFill>
                  <a:srgbClr val="FF0000"/>
                </a:solidFill>
              </a:rPr>
              <a:t>royalty tag</a:t>
            </a:r>
            <a:r>
              <a:rPr lang="en-US" dirty="0" smtClean="0"/>
              <a:t>. Spares can be purchased from the Class Secretary, Tom Humphrey.</a:t>
            </a:r>
          </a:p>
          <a:p>
            <a:r>
              <a:rPr lang="en-US" dirty="0" smtClean="0"/>
              <a:t>Stamp a new sail with the ISCA Insignia </a:t>
            </a:r>
            <a:r>
              <a:rPr lang="en-US" b="1" i="1" u="sng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the year stamp.</a:t>
            </a:r>
          </a:p>
          <a:p>
            <a:r>
              <a:rPr lang="en-US" dirty="0" smtClean="0"/>
              <a:t>Stamp a previously-measured sail with the year stamp </a:t>
            </a:r>
            <a:r>
              <a:rPr lang="en-US" b="1" i="1" u="sng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7162800" y="3657600"/>
            <a:ext cx="1143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343400" y="4267201"/>
            <a:ext cx="3505200" cy="38099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91000" y="4800600"/>
            <a:ext cx="3733800" cy="55763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19600" y="2767434"/>
            <a:ext cx="2743200" cy="111876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Mainsail Measurements</a:t>
            </a:r>
            <a:endParaRPr lang="en-US" sz="360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Four Measurements and Two Checks</a:t>
            </a:r>
          </a:p>
          <a:p>
            <a:pPr lvl="1"/>
            <a:r>
              <a:rPr lang="en-US" dirty="0" smtClean="0"/>
              <a:t>Luff, Leach, and Foot lengths</a:t>
            </a:r>
          </a:p>
          <a:p>
            <a:pPr lvl="1"/>
            <a:r>
              <a:rPr lang="en-US" dirty="0" smtClean="0"/>
              <a:t>Mid-girth</a:t>
            </a:r>
          </a:p>
          <a:p>
            <a:pPr lvl="1"/>
            <a:r>
              <a:rPr lang="en-US" dirty="0" smtClean="0"/>
              <a:t>Proper Sail Number</a:t>
            </a:r>
          </a:p>
          <a:p>
            <a:pPr lvl="1"/>
            <a:r>
              <a:rPr lang="en-US" dirty="0" smtClean="0"/>
              <a:t>Royalty Tag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sails at the Nationals must be measured or (if previously measured), stamped with a new year number. </a:t>
            </a:r>
          </a:p>
          <a:p>
            <a:r>
              <a:rPr lang="en-US" dirty="0" smtClean="0"/>
              <a:t>Each competitor can measure 2 sails of each type.</a:t>
            </a:r>
          </a:p>
          <a:p>
            <a:r>
              <a:rPr lang="en-US" dirty="0" smtClean="0"/>
              <a:t>Make the competitor fill out the measurement form for the year and </a:t>
            </a:r>
            <a:r>
              <a:rPr lang="en-US" dirty="0" err="1" smtClean="0"/>
              <a:t>sailmaker</a:t>
            </a:r>
            <a:r>
              <a:rPr lang="en-US" dirty="0" smtClean="0"/>
              <a:t> of each sail</a:t>
            </a:r>
          </a:p>
          <a:p>
            <a:r>
              <a:rPr lang="en-US" b="1" dirty="0" smtClean="0"/>
              <a:t>20 Second Rule</a:t>
            </a:r>
            <a:r>
              <a:rPr lang="en-US" dirty="0" smtClean="0"/>
              <a:t>. If you can’t find a previous year’s stamp in 20 seconds, re-measure it.</a:t>
            </a:r>
          </a:p>
          <a:p>
            <a:r>
              <a:rPr lang="en-US" dirty="0" smtClean="0"/>
              <a:t>Be sure to check for the </a:t>
            </a:r>
            <a:r>
              <a:rPr lang="en-US" b="1" u="sng" dirty="0" smtClean="0"/>
              <a:t>proper</a:t>
            </a:r>
            <a:r>
              <a:rPr lang="en-US" dirty="0" smtClean="0"/>
              <a:t> sail number</a:t>
            </a:r>
          </a:p>
          <a:p>
            <a:r>
              <a:rPr lang="en-US" dirty="0" smtClean="0"/>
              <a:t>Be sure to check for the royalty stamp.</a:t>
            </a:r>
          </a:p>
          <a:p>
            <a:r>
              <a:rPr lang="en-US" dirty="0" smtClean="0"/>
              <a:t>Let the sail owner, or their minion/crew re-fold or re-roll the sail </a:t>
            </a:r>
            <a:r>
              <a:rPr lang="en-US" b="1" dirty="0" smtClean="0">
                <a:solidFill>
                  <a:srgbClr val="FF0000"/>
                </a:solidFill>
              </a:rPr>
              <a:t>OUTSIDE THE MEASUREMENT AREA!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insail Tack for Luff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10800000">
            <a:off x="6172200" y="3276600"/>
            <a:ext cx="2390215" cy="2895600"/>
          </a:xfrm>
          <a:prstGeom prst="rect">
            <a:avLst/>
          </a:prstGeom>
        </p:spPr>
      </p:pic>
      <p:pic>
        <p:nvPicPr>
          <p:cNvPr id="14" name="Picture 13" descr="Mainsail Head Point for Luff and Girth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172200" y="1371600"/>
            <a:ext cx="2390214" cy="1752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Mainsail – Luff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Person #1 positions the </a:t>
            </a:r>
            <a:r>
              <a:rPr lang="en-US" b="1" i="1" u="sng" dirty="0" smtClean="0"/>
              <a:t>front</a:t>
            </a:r>
            <a:r>
              <a:rPr lang="en-US" dirty="0" smtClean="0"/>
              <a:t> side of the headboard at the head measurement mark</a:t>
            </a:r>
          </a:p>
          <a:p>
            <a:r>
              <a:rPr lang="en-US" dirty="0" smtClean="0"/>
              <a:t>Person #2 Places the tack along the measurement line.</a:t>
            </a:r>
          </a:p>
          <a:p>
            <a:r>
              <a:rPr lang="en-US" dirty="0" smtClean="0"/>
              <a:t>The luff must be within the measurement line.</a:t>
            </a:r>
            <a:endParaRPr lang="en-US" dirty="0"/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6553200" y="4419600"/>
            <a:ext cx="609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29400" y="1752600"/>
            <a:ext cx="609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Mainsail Clew for Luff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248400" y="3886200"/>
            <a:ext cx="2133600" cy="2438400"/>
          </a:xfrm>
          <a:prstGeom prst="rect">
            <a:avLst/>
          </a:prstGeom>
        </p:spPr>
      </p:pic>
      <p:pic>
        <p:nvPicPr>
          <p:cNvPr id="13" name="Picture 12" descr="Mainsail Head for Leech and Girth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 rot="5400000">
            <a:off x="6066864" y="1553136"/>
            <a:ext cx="2483225" cy="21201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Mainsail – Leech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Person #1 positions the </a:t>
            </a:r>
            <a:r>
              <a:rPr lang="en-US" b="1" i="1" u="sng" dirty="0" smtClean="0"/>
              <a:t>rear</a:t>
            </a:r>
            <a:r>
              <a:rPr lang="en-US" dirty="0" smtClean="0"/>
              <a:t> side of the headboard at the head measurement mark</a:t>
            </a:r>
          </a:p>
          <a:p>
            <a:r>
              <a:rPr lang="en-US" dirty="0" smtClean="0"/>
              <a:t>Person #2 Places the clew along the measurement line.</a:t>
            </a:r>
          </a:p>
          <a:p>
            <a:r>
              <a:rPr lang="en-US" dirty="0" smtClean="0"/>
              <a:t>The leech must be within the measurement line.</a:t>
            </a:r>
            <a:endParaRPr lang="en-US" dirty="0"/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7467600" y="4343400"/>
            <a:ext cx="609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239000" y="2895600"/>
            <a:ext cx="609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insail Foot Measurement - Tack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10800000">
            <a:off x="6324600" y="3810000"/>
            <a:ext cx="2286000" cy="2133600"/>
          </a:xfrm>
          <a:prstGeom prst="rect">
            <a:avLst/>
          </a:prstGeom>
        </p:spPr>
      </p:pic>
      <p:pic>
        <p:nvPicPr>
          <p:cNvPr id="17" name="Picture 16" descr="Mainsail Foot Measurement - Clew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 rot="5400000">
            <a:off x="6317597" y="1378604"/>
            <a:ext cx="2300007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Mainsail – Foot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Person #1 positions the tack or clew at the measurement mark (clew shown)</a:t>
            </a:r>
          </a:p>
          <a:p>
            <a:r>
              <a:rPr lang="en-US" dirty="0" smtClean="0"/>
              <a:t>Person #2 Places the clew or tack along the measurement line (tack shown).</a:t>
            </a:r>
          </a:p>
          <a:p>
            <a:r>
              <a:rPr lang="en-US" dirty="0" smtClean="0"/>
              <a:t>The foot must be within the measurement line.</a:t>
            </a:r>
            <a:endParaRPr lang="en-US" dirty="0"/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1" name="Oval 10"/>
          <p:cNvSpPr/>
          <p:nvPr/>
        </p:nvSpPr>
        <p:spPr>
          <a:xfrm>
            <a:off x="7391400" y="4419600"/>
            <a:ext cx="9144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43800" y="1752600"/>
            <a:ext cx="609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Mainsail Tack and Head for Mid-Girth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 rot="16200000">
            <a:off x="6303591" y="3678611"/>
            <a:ext cx="2161614" cy="2729192"/>
          </a:xfrm>
          <a:prstGeom prst="rect">
            <a:avLst/>
          </a:prstGeom>
        </p:spPr>
      </p:pic>
      <p:pic>
        <p:nvPicPr>
          <p:cNvPr id="15" name="Picture 14" descr="Mainsail Head and Clew for Midpoin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019800" y="1371600"/>
            <a:ext cx="2667000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Mainsail – Mid-Girth 1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Fold the sail. Person #1 matches the </a:t>
            </a:r>
            <a:r>
              <a:rPr lang="en-US" b="1" i="1" u="sng" dirty="0" smtClean="0"/>
              <a:t>rear</a:t>
            </a:r>
            <a:r>
              <a:rPr lang="en-US" dirty="0" smtClean="0"/>
              <a:t> headboard point to the clew to find the midpoint of the </a:t>
            </a:r>
            <a:r>
              <a:rPr lang="en-US" b="1" i="1" u="sng" dirty="0" smtClean="0"/>
              <a:t>leech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Person #2 holds the midpoint of the leech, Person #1 matches the </a:t>
            </a:r>
            <a:r>
              <a:rPr lang="en-US" b="1" i="1" u="sng" dirty="0" smtClean="0"/>
              <a:t>front</a:t>
            </a:r>
            <a:r>
              <a:rPr lang="en-US" dirty="0" smtClean="0"/>
              <a:t> headboard point to the tack to find the midpoint of the </a:t>
            </a:r>
            <a:r>
              <a:rPr lang="en-US" b="1" i="1" u="sng" dirty="0" smtClean="0"/>
              <a:t>luff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7467600" y="4648200"/>
            <a:ext cx="10668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505580">
            <a:off x="6692828" y="2733607"/>
            <a:ext cx="978157" cy="9377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Mainsail Girth Luff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6019800" y="3886200"/>
            <a:ext cx="2570629" cy="1981200"/>
          </a:xfrm>
          <a:prstGeom prst="rect">
            <a:avLst/>
          </a:prstGeom>
        </p:spPr>
      </p:pic>
      <p:pic>
        <p:nvPicPr>
          <p:cNvPr id="14" name="Picture 13" descr="Mainsail Girth Leech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172200" y="1371600"/>
            <a:ext cx="2057400" cy="236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Mainsail – Mid-Girth 2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With Person #2 and #3 hold the sail, lay it on the measurement line.</a:t>
            </a:r>
          </a:p>
          <a:p>
            <a:r>
              <a:rPr lang="en-US" dirty="0" smtClean="0"/>
              <a:t>The mid-girth must lie inside the measurement marks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6781800" y="4343400"/>
            <a:ext cx="8382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1531480">
            <a:off x="6299330" y="1982677"/>
            <a:ext cx="978157" cy="11652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endCxn id="11" idx="3"/>
          </p:cNvCxnSpPr>
          <p:nvPr/>
        </p:nvCxnSpPr>
        <p:spPr>
          <a:xfrm flipV="1">
            <a:off x="3962400" y="2788090"/>
            <a:ext cx="2336403" cy="117431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Mainsail Tack with Royalty Ta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5181600" y="1752600"/>
            <a:ext cx="3582988" cy="281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Mainsail – Final Steps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Check that the </a:t>
            </a:r>
            <a:r>
              <a:rPr lang="en-US" b="1" i="1" u="sng" dirty="0" smtClean="0">
                <a:solidFill>
                  <a:srgbClr val="FF0000"/>
                </a:solidFill>
              </a:rPr>
              <a:t>proper</a:t>
            </a:r>
            <a:r>
              <a:rPr lang="en-US" dirty="0" smtClean="0"/>
              <a:t> sail number is on the sail.</a:t>
            </a:r>
          </a:p>
          <a:p>
            <a:r>
              <a:rPr lang="en-US" dirty="0" smtClean="0"/>
              <a:t>Check that there is a sail </a:t>
            </a:r>
            <a:r>
              <a:rPr lang="en-US" b="1" i="1" u="sng" dirty="0" smtClean="0">
                <a:solidFill>
                  <a:srgbClr val="FF0000"/>
                </a:solidFill>
              </a:rPr>
              <a:t>royalty tag</a:t>
            </a:r>
            <a:r>
              <a:rPr lang="en-US" dirty="0" smtClean="0"/>
              <a:t>. Spares can be purchased from the Class Secretary, Tom Humphrey.</a:t>
            </a:r>
          </a:p>
          <a:p>
            <a:r>
              <a:rPr lang="en-US" dirty="0" smtClean="0"/>
              <a:t>Stamp a new sail with the ISCA Insignia </a:t>
            </a:r>
            <a:r>
              <a:rPr lang="en-US" b="1" i="1" u="sng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the year stamp.</a:t>
            </a:r>
          </a:p>
          <a:p>
            <a:r>
              <a:rPr lang="en-US" dirty="0" smtClean="0"/>
              <a:t>Stamp a previously-measured sail with the year stamp </a:t>
            </a:r>
            <a:r>
              <a:rPr lang="en-US" b="1" i="1" u="sng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.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Oval 11"/>
          <p:cNvSpPr/>
          <p:nvPr/>
        </p:nvSpPr>
        <p:spPr>
          <a:xfrm>
            <a:off x="6629400" y="2362200"/>
            <a:ext cx="762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43600" y="2971800"/>
            <a:ext cx="11430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14" idx="3"/>
          </p:cNvCxnSpPr>
          <p:nvPr/>
        </p:nvCxnSpPr>
        <p:spPr>
          <a:xfrm flipV="1">
            <a:off x="4419600" y="3557167"/>
            <a:ext cx="1691389" cy="7862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191000" y="3657600"/>
            <a:ext cx="2209800" cy="17006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19600" y="2590800"/>
            <a:ext cx="2209800" cy="17663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Form</a:t>
            </a:r>
            <a:endParaRPr lang="en-US" dirty="0"/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81000" y="2057400"/>
            <a:ext cx="1524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 off area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3352800"/>
            <a:ext cx="15240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Measurement Committee Signoff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05600" y="4114800"/>
            <a:ext cx="1981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Competitor Signoff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no sails were purchased, “Sail” should be “NONE”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172200" y="3124200"/>
            <a:ext cx="457200" cy="762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38400" y="1143000"/>
            <a:ext cx="4206240" cy="465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Arrow Connector 26"/>
          <p:cNvCxnSpPr>
            <a:stCxn id="18" idx="3"/>
          </p:cNvCxnSpPr>
          <p:nvPr/>
        </p:nvCxnSpPr>
        <p:spPr>
          <a:xfrm flipV="1">
            <a:off x="1905000" y="3810000"/>
            <a:ext cx="1295400" cy="4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3"/>
          </p:cNvCxnSpPr>
          <p:nvPr/>
        </p:nvCxnSpPr>
        <p:spPr>
          <a:xfrm>
            <a:off x="1905000" y="2242066"/>
            <a:ext cx="838200" cy="2725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2743200" y="2133600"/>
            <a:ext cx="3581400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19" idx="1"/>
          </p:cNvCxnSpPr>
          <p:nvPr/>
        </p:nvCxnSpPr>
        <p:spPr>
          <a:xfrm flipH="1">
            <a:off x="6324600" y="4714965"/>
            <a:ext cx="381000" cy="94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Spinnaker Measurements</a:t>
            </a:r>
            <a:endParaRPr lang="en-US" sz="360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Three Measurements and Two Checks</a:t>
            </a:r>
          </a:p>
          <a:p>
            <a:pPr lvl="1"/>
            <a:r>
              <a:rPr lang="en-US" dirty="0" smtClean="0"/>
              <a:t>Luff and Foot Center Point Measurement</a:t>
            </a:r>
          </a:p>
          <a:p>
            <a:pPr lvl="1"/>
            <a:r>
              <a:rPr lang="en-US" dirty="0" smtClean="0"/>
              <a:t>6’ Girth</a:t>
            </a:r>
          </a:p>
          <a:p>
            <a:pPr lvl="1"/>
            <a:r>
              <a:rPr lang="en-US" dirty="0" smtClean="0"/>
              <a:t>12’ Girth</a:t>
            </a:r>
          </a:p>
          <a:p>
            <a:pPr lvl="1"/>
            <a:r>
              <a:rPr lang="en-US" dirty="0" smtClean="0"/>
              <a:t>Proper Sail Number</a:t>
            </a:r>
          </a:p>
          <a:p>
            <a:pPr lvl="1"/>
            <a:r>
              <a:rPr lang="en-US" dirty="0" smtClean="0"/>
              <a:t>Royalty Tag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Spinnaker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80772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This is how the spinnaker looks laid out for the first two measurements (luff length &amp; foot center point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pic>
        <p:nvPicPr>
          <p:cNvPr id="11" name="Picture 10" descr="Sail Measurement 04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905000" y="2438400"/>
            <a:ext cx="5303520" cy="3857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Spinnaker – Luff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With the sail folded in half, have Person #1 position the head inside the V at the head.</a:t>
            </a:r>
          </a:p>
          <a:p>
            <a:r>
              <a:rPr lang="en-US" dirty="0" smtClean="0"/>
              <a:t>Person #2 Places the two clews together along the clew measurement line. The clews must lie between the min and max points</a:t>
            </a:r>
            <a:endParaRPr lang="en-US" dirty="0"/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pic>
        <p:nvPicPr>
          <p:cNvPr id="8" name="Picture 7" descr="Sail Measurement 01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5486400" y="1524000"/>
            <a:ext cx="2695015" cy="2667000"/>
          </a:xfrm>
          <a:prstGeom prst="rect">
            <a:avLst/>
          </a:prstGeom>
        </p:spPr>
      </p:pic>
      <p:pic>
        <p:nvPicPr>
          <p:cNvPr id="10" name="Picture 9" descr="Sail Measurement 02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5486400" y="4191000"/>
            <a:ext cx="2618815" cy="2362200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6858000" y="4800600"/>
            <a:ext cx="609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48400" y="2667000"/>
            <a:ext cx="6096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Spinnaker – Foot Center Point</a:t>
            </a:r>
            <a:endParaRPr lang="en-US" sz="3600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With the clews lying on the clew measurement line within the minimum and maximum lines, the forward bottom corner of the center seam must lie within the box.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pic>
        <p:nvPicPr>
          <p:cNvPr id="13" name="Picture 12" descr="Sail Measurement 03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rot="10800000" flipH="1">
            <a:off x="5562600" y="1676400"/>
            <a:ext cx="3152214" cy="33528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5943600" y="2438400"/>
            <a:ext cx="27432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Spinnaker – 6 ft Girth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With the head point still on the mark, find the point on the </a:t>
            </a:r>
            <a:r>
              <a:rPr lang="en-US" dirty="0" err="1" smtClean="0"/>
              <a:t>luffs</a:t>
            </a:r>
            <a:r>
              <a:rPr lang="en-US" dirty="0" smtClean="0"/>
              <a:t> that is 6’ from the head point. The head point may have to be shifted slightly.</a:t>
            </a:r>
          </a:p>
          <a:p>
            <a:r>
              <a:rPr lang="en-US" dirty="0" smtClean="0"/>
              <a:t>The center seam must then lie between the min and max points.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pic>
        <p:nvPicPr>
          <p:cNvPr id="10" name="Picture 9" descr="Sail Measurement 05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rot="16200000">
            <a:off x="5753100" y="1333500"/>
            <a:ext cx="2514600" cy="27432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019800" y="1905000"/>
            <a:ext cx="16002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Sail Measurement 06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 rot="5400000">
            <a:off x="5671285" y="3929915"/>
            <a:ext cx="2468880" cy="253385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5791200" y="4953000"/>
            <a:ext cx="1828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Spinnaker – 12 ft Girth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Similarly, with the head point still on the mark, find the point on the </a:t>
            </a:r>
            <a:r>
              <a:rPr lang="en-US" dirty="0" err="1" smtClean="0"/>
              <a:t>luffs</a:t>
            </a:r>
            <a:r>
              <a:rPr lang="en-US" dirty="0" smtClean="0"/>
              <a:t> that is 12’ from the head point. The head point may have to be shifted slightly.</a:t>
            </a:r>
          </a:p>
          <a:p>
            <a:r>
              <a:rPr lang="en-US" dirty="0" smtClean="0"/>
              <a:t>The center seam must then lie between the min and max points.</a:t>
            </a:r>
          </a:p>
        </p:txBody>
      </p:sp>
      <p:pic>
        <p:nvPicPr>
          <p:cNvPr id="4" name="Picture 3" descr="ISCA.gif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381000"/>
            <a:ext cx="1320800" cy="990600"/>
          </a:xfrm>
          <a:prstGeom prst="rect">
            <a:avLst/>
          </a:prstGeom>
        </p:spPr>
      </p:pic>
      <p:pic>
        <p:nvPicPr>
          <p:cNvPr id="5" name="Picture 2" descr="C:\Documents and Settings\User\Local Settings\Temporary Internet Files\Content.IE5\MSBUGX7N\MC900356941[1]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010400" y="457200"/>
            <a:ext cx="1524000" cy="870748"/>
          </a:xfrm>
          <a:prstGeom prst="rect">
            <a:avLst/>
          </a:prstGeom>
          <a:noFill/>
        </p:spPr>
      </p:pic>
      <p:pic>
        <p:nvPicPr>
          <p:cNvPr id="13" name="Picture 12" descr="Sail Measurement 07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 rot="10800000">
            <a:off x="5410200" y="3733800"/>
            <a:ext cx="3200400" cy="252015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6096000" y="4495800"/>
            <a:ext cx="1828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Sail Measurement 08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 rot="5400000">
            <a:off x="5860676" y="997324"/>
            <a:ext cx="2362200" cy="3263153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705600" y="2895600"/>
            <a:ext cx="1295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1075</Words>
  <Application>Microsoft Macintosh PowerPoint</Application>
  <PresentationFormat>On-screen Show (4:3)</PresentationFormat>
  <Paragraphs>103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Interlake Boat Measurement</vt:lpstr>
      <vt:lpstr>General Rules</vt:lpstr>
      <vt:lpstr>Measurement Form</vt:lpstr>
      <vt:lpstr>Spinnaker Measurements</vt:lpstr>
      <vt:lpstr>Spinnaker</vt:lpstr>
      <vt:lpstr>Spinnaker – Luff</vt:lpstr>
      <vt:lpstr>Spinnaker – Foot Center Point</vt:lpstr>
      <vt:lpstr>Spinnaker – 6 ft Girth</vt:lpstr>
      <vt:lpstr>Spinnaker – 12 ft Girth</vt:lpstr>
      <vt:lpstr>Spinnaker – Final Steps</vt:lpstr>
      <vt:lpstr>Jib Measurements</vt:lpstr>
      <vt:lpstr>Jib – Luff</vt:lpstr>
      <vt:lpstr>Jib – Leech</vt:lpstr>
      <vt:lpstr>Jib – Foot &amp; Foot Roach</vt:lpstr>
      <vt:lpstr>Jib – Foot &amp; Foot Roach</vt:lpstr>
      <vt:lpstr>Jib – Mid-Girth 1</vt:lpstr>
      <vt:lpstr>Jib – Mid-Girth 2</vt:lpstr>
      <vt:lpstr>Jib – Final Steps</vt:lpstr>
      <vt:lpstr>Mainsail Measurements</vt:lpstr>
      <vt:lpstr>Mainsail – Luff</vt:lpstr>
      <vt:lpstr>Mainsail – Leech</vt:lpstr>
      <vt:lpstr>Mainsail – Foot</vt:lpstr>
      <vt:lpstr>Mainsail – Mid-Girth 1</vt:lpstr>
      <vt:lpstr>Mainsail – Mid-Girth 2</vt:lpstr>
      <vt:lpstr>Mainsail – Final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Interlake Boat Measurement</dc:title>
  <dc:creator>Clark Chapin</dc:creator>
  <cp:lastModifiedBy>Mike McClinchie</cp:lastModifiedBy>
  <cp:revision>76</cp:revision>
  <dcterms:created xsi:type="dcterms:W3CDTF">2013-06-05T22:20:51Z</dcterms:created>
  <dcterms:modified xsi:type="dcterms:W3CDTF">2015-07-30T18:56:59Z</dcterms:modified>
</cp:coreProperties>
</file>