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Default Extension="wmf" ContentType="image/x-wmf"/>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5"/>
  </p:notesMasterIdLst>
  <p:sldIdLst>
    <p:sldId id="256" r:id="rId2"/>
    <p:sldId id="259" r:id="rId3"/>
    <p:sldId id="257" r:id="rId4"/>
    <p:sldId id="258" r:id="rId5"/>
    <p:sldId id="264" r:id="rId6"/>
    <p:sldId id="260" r:id="rId7"/>
    <p:sldId id="262" r:id="rId8"/>
    <p:sldId id="265" r:id="rId9"/>
    <p:sldId id="266" r:id="rId10"/>
    <p:sldId id="267" r:id="rId11"/>
    <p:sldId id="268" r:id="rId12"/>
    <p:sldId id="269" r:id="rId13"/>
    <p:sldId id="270" r:id="rId14"/>
    <p:sldId id="271" r:id="rId15"/>
    <p:sldId id="272" r:id="rId16"/>
    <p:sldId id="275" r:id="rId17"/>
    <p:sldId id="273" r:id="rId18"/>
    <p:sldId id="274" r:id="rId19"/>
    <p:sldId id="276" r:id="rId20"/>
    <p:sldId id="277"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17E7B-877F-4212-A892-CE8CDB14BFF8}" type="datetimeFigureOut">
              <a:rPr lang="en-US" smtClean="0"/>
              <a:pPr/>
              <a:t>4/3/15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0D2BA-6DC8-4A3D-8F38-B758064358A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4674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feet</a:t>
            </a:r>
            <a:r>
              <a:rPr lang="en-US" baseline="0" dirty="0" smtClean="0"/>
              <a:t> and inches are inadvertently entered, it’s not a disaster. The Chief Measurer is usually smart enough to figure out which is which.</a:t>
            </a:r>
          </a:p>
        </p:txBody>
      </p:sp>
      <p:sp>
        <p:nvSpPr>
          <p:cNvPr id="4" name="Slide Number Placeholder 3"/>
          <p:cNvSpPr>
            <a:spLocks noGrp="1"/>
          </p:cNvSpPr>
          <p:nvPr>
            <p:ph type="sldNum" sz="quarter" idx="10"/>
          </p:nvPr>
        </p:nvSpPr>
        <p:spPr/>
        <p:txBody>
          <a:bodyPr/>
          <a:lstStyle/>
          <a:p>
            <a:fld id="{87D0D2BA-6DC8-4A3D-8F38-B758064358AB}"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2E4995-AD2A-4543-A102-93927D607BCF}" type="datetimeFigureOut">
              <a:rPr lang="en-US" smtClean="0"/>
              <a:pPr/>
              <a:t>4/3/15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9C0C3-6997-49A8-8CC2-4EFD9D46B9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E4995-AD2A-4543-A102-93927D607BCF}" type="datetimeFigureOut">
              <a:rPr lang="en-US" smtClean="0"/>
              <a:pPr/>
              <a:t>4/3/15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9C0C3-6997-49A8-8CC2-4EFD9D46B9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E4995-AD2A-4543-A102-93927D607BCF}" type="datetimeFigureOut">
              <a:rPr lang="en-US" smtClean="0"/>
              <a:pPr/>
              <a:t>4/3/15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9C0C3-6997-49A8-8CC2-4EFD9D46B9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E4995-AD2A-4543-A102-93927D607BCF}" type="datetimeFigureOut">
              <a:rPr lang="en-US" smtClean="0"/>
              <a:pPr/>
              <a:t>4/3/15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9C0C3-6997-49A8-8CC2-4EFD9D46B9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2E4995-AD2A-4543-A102-93927D607BCF}" type="datetimeFigureOut">
              <a:rPr lang="en-US" smtClean="0"/>
              <a:pPr/>
              <a:t>4/3/15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9C0C3-6997-49A8-8CC2-4EFD9D46B9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2E4995-AD2A-4543-A102-93927D607BCF}" type="datetimeFigureOut">
              <a:rPr lang="en-US" smtClean="0"/>
              <a:pPr/>
              <a:t>4/3/15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9C0C3-6997-49A8-8CC2-4EFD9D46B9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2E4995-AD2A-4543-A102-93927D607BCF}" type="datetimeFigureOut">
              <a:rPr lang="en-US" smtClean="0"/>
              <a:pPr/>
              <a:t>4/3/15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9C0C3-6997-49A8-8CC2-4EFD9D46B9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E4995-AD2A-4543-A102-93927D607BCF}" type="datetimeFigureOut">
              <a:rPr lang="en-US" smtClean="0"/>
              <a:pPr/>
              <a:t>4/3/15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9C0C3-6997-49A8-8CC2-4EFD9D46B9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E4995-AD2A-4543-A102-93927D607BCF}" type="datetimeFigureOut">
              <a:rPr lang="en-US" smtClean="0"/>
              <a:pPr/>
              <a:t>4/3/15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9C0C3-6997-49A8-8CC2-4EFD9D46B9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2E4995-AD2A-4543-A102-93927D607BCF}" type="datetimeFigureOut">
              <a:rPr lang="en-US" smtClean="0"/>
              <a:pPr/>
              <a:t>4/3/15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9C0C3-6997-49A8-8CC2-4EFD9D46B9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2E4995-AD2A-4543-A102-93927D607BCF}" type="datetimeFigureOut">
              <a:rPr lang="en-US" smtClean="0"/>
              <a:pPr/>
              <a:t>4/3/15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9C0C3-6997-49A8-8CC2-4EFD9D46B9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E4995-AD2A-4543-A102-93927D607BCF}" type="datetimeFigureOut">
              <a:rPr lang="en-US" smtClean="0"/>
              <a:pPr/>
              <a:t>4/3/15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9C0C3-6997-49A8-8CC2-4EFD9D46B9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gif"/><Relationship Id="rId3" Type="http://schemas.openxmlformats.org/officeDocument/2006/relationships/image" Target="../media/image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w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26.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Interlake Boat Measurement</a:t>
            </a:r>
            <a:endParaRPr lang="en-US" dirty="0"/>
          </a:p>
        </p:txBody>
      </p:sp>
      <p:sp>
        <p:nvSpPr>
          <p:cNvPr id="3" name="Subtitle 2"/>
          <p:cNvSpPr>
            <a:spLocks noGrp="1"/>
          </p:cNvSpPr>
          <p:nvPr>
            <p:ph type="subTitle" idx="1"/>
          </p:nvPr>
        </p:nvSpPr>
        <p:spPr>
          <a:xfrm>
            <a:off x="1371600" y="3886200"/>
            <a:ext cx="6400800" cy="1295400"/>
          </a:xfrm>
        </p:spPr>
        <p:txBody>
          <a:bodyPr>
            <a:normAutofit/>
          </a:bodyPr>
          <a:lstStyle/>
          <a:p>
            <a:r>
              <a:rPr lang="en-US" dirty="0" smtClean="0"/>
              <a:t>A Step-by-Step Guide to</a:t>
            </a:r>
            <a:br>
              <a:rPr lang="en-US" dirty="0" smtClean="0"/>
            </a:br>
            <a:r>
              <a:rPr lang="en-US" dirty="0" smtClean="0"/>
              <a:t>Measuring </a:t>
            </a:r>
            <a:r>
              <a:rPr lang="en-US" dirty="0" err="1" smtClean="0"/>
              <a:t>Interlakes</a:t>
            </a:r>
            <a:r>
              <a:rPr lang="en-US" dirty="0" smtClean="0"/>
              <a:t> as of 2013</a:t>
            </a:r>
            <a:endParaRPr lang="en-US" dirty="0" smtClean="0"/>
          </a:p>
        </p:txBody>
      </p:sp>
      <p:pic>
        <p:nvPicPr>
          <p:cNvPr id="4" name="Picture 3" descr="ISCA.gif"/>
          <p:cNvPicPr>
            <a:picLocks noChangeAspect="1"/>
          </p:cNvPicPr>
          <p:nvPr/>
        </p:nvPicPr>
        <p:blipFill>
          <a:blip r:embed="rId2" cstate="print"/>
          <a:stretch>
            <a:fillRect/>
          </a:stretch>
        </p:blipFill>
        <p:spPr>
          <a:xfrm>
            <a:off x="685800" y="533400"/>
            <a:ext cx="1930400" cy="1447800"/>
          </a:xfrm>
          <a:prstGeom prst="rect">
            <a:avLst/>
          </a:prstGeom>
        </p:spPr>
      </p:pic>
      <p:pic>
        <p:nvPicPr>
          <p:cNvPr id="1026"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6324600" y="762000"/>
            <a:ext cx="1832458" cy="10469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Deck Types</a:t>
            </a:r>
            <a:endParaRPr lang="en-US" dirty="0"/>
          </a:p>
        </p:txBody>
      </p:sp>
      <p:sp>
        <p:nvSpPr>
          <p:cNvPr id="22" name="Content Placeholder 21"/>
          <p:cNvSpPr>
            <a:spLocks noGrp="1"/>
          </p:cNvSpPr>
          <p:nvPr>
            <p:ph idx="1"/>
          </p:nvPr>
        </p:nvSpPr>
        <p:spPr>
          <a:xfrm>
            <a:off x="3429000" y="1600200"/>
            <a:ext cx="5257800" cy="4525963"/>
          </a:xfrm>
        </p:spPr>
        <p:txBody>
          <a:bodyPr>
            <a:normAutofit/>
          </a:bodyPr>
          <a:lstStyle/>
          <a:p>
            <a:endParaRPr lang="en-US" dirty="0" smtClean="0"/>
          </a:p>
          <a:p>
            <a:pPr>
              <a:buNone/>
            </a:pPr>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
        <p:nvSpPr>
          <p:cNvPr id="13" name="TextBox 12"/>
          <p:cNvSpPr txBox="1"/>
          <p:nvPr/>
        </p:nvSpPr>
        <p:spPr>
          <a:xfrm>
            <a:off x="381000" y="1828800"/>
            <a:ext cx="2209800" cy="1908215"/>
          </a:xfrm>
          <a:prstGeom prst="rect">
            <a:avLst/>
          </a:prstGeom>
          <a:noFill/>
        </p:spPr>
        <p:txBody>
          <a:bodyPr wrap="square" rtlCol="0">
            <a:spAutoFit/>
          </a:bodyPr>
          <a:lstStyle/>
          <a:p>
            <a:r>
              <a:rPr lang="en-US" sz="2800" dirty="0" smtClean="0"/>
              <a:t>Deck Type 4</a:t>
            </a:r>
          </a:p>
          <a:p>
            <a:r>
              <a:rPr lang="en-US" dirty="0" smtClean="0"/>
              <a:t>Flush "Racing" deck.</a:t>
            </a:r>
            <a:br>
              <a:rPr lang="en-US" dirty="0" smtClean="0"/>
            </a:br>
            <a:r>
              <a:rPr lang="en-US" dirty="0" smtClean="0"/>
              <a:t>Hull #1300+</a:t>
            </a:r>
            <a:br>
              <a:rPr lang="en-US" dirty="0" smtClean="0"/>
            </a:br>
            <a:r>
              <a:rPr lang="en-US" dirty="0" smtClean="0"/>
              <a:t> Cockpit extends from Station </a:t>
            </a:r>
            <a:r>
              <a:rPr lang="en-US" b="1" u="sng" dirty="0" smtClean="0">
                <a:solidFill>
                  <a:srgbClr val="FF0000"/>
                </a:solidFill>
              </a:rPr>
              <a:t>7</a:t>
            </a:r>
            <a:r>
              <a:rPr lang="en-US" dirty="0" smtClean="0"/>
              <a:t> to Station </a:t>
            </a:r>
            <a:r>
              <a:rPr lang="en-US" b="1" u="sng" dirty="0" smtClean="0">
                <a:solidFill>
                  <a:srgbClr val="FF0000"/>
                </a:solidFill>
              </a:rPr>
              <a:t>16</a:t>
            </a:r>
            <a:endParaRPr lang="en-US" dirty="0"/>
          </a:p>
        </p:txBody>
      </p:sp>
      <p:pic>
        <p:nvPicPr>
          <p:cNvPr id="10" name="Picture 9" descr="Deck Code 4.jpg"/>
          <p:cNvPicPr>
            <a:picLocks noChangeAspect="1"/>
          </p:cNvPicPr>
          <p:nvPr/>
        </p:nvPicPr>
        <p:blipFill>
          <a:blip r:embed="rId4" cstate="print"/>
          <a:stretch>
            <a:fillRect/>
          </a:stretch>
        </p:blipFill>
        <p:spPr>
          <a:xfrm>
            <a:off x="2667000" y="1600199"/>
            <a:ext cx="6007729" cy="452821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Deck Types</a:t>
            </a:r>
            <a:endParaRPr lang="en-US" dirty="0"/>
          </a:p>
        </p:txBody>
      </p:sp>
      <p:sp>
        <p:nvSpPr>
          <p:cNvPr id="22" name="Content Placeholder 21"/>
          <p:cNvSpPr>
            <a:spLocks noGrp="1"/>
          </p:cNvSpPr>
          <p:nvPr>
            <p:ph idx="1"/>
          </p:nvPr>
        </p:nvSpPr>
        <p:spPr>
          <a:xfrm>
            <a:off x="3429000" y="1600200"/>
            <a:ext cx="5257800" cy="4525963"/>
          </a:xfrm>
        </p:spPr>
        <p:txBody>
          <a:bodyPr>
            <a:normAutofit/>
          </a:bodyPr>
          <a:lstStyle/>
          <a:p>
            <a:endParaRPr lang="en-US" dirty="0" smtClean="0"/>
          </a:p>
          <a:p>
            <a:pPr>
              <a:buNone/>
            </a:pPr>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
        <p:nvSpPr>
          <p:cNvPr id="13" name="TextBox 12"/>
          <p:cNvSpPr txBox="1"/>
          <p:nvPr/>
        </p:nvSpPr>
        <p:spPr>
          <a:xfrm>
            <a:off x="381000" y="1828800"/>
            <a:ext cx="2209800" cy="1354217"/>
          </a:xfrm>
          <a:prstGeom prst="rect">
            <a:avLst/>
          </a:prstGeom>
          <a:noFill/>
        </p:spPr>
        <p:txBody>
          <a:bodyPr wrap="square" rtlCol="0">
            <a:spAutoFit/>
          </a:bodyPr>
          <a:lstStyle/>
          <a:p>
            <a:r>
              <a:rPr lang="en-US" sz="2800" dirty="0" smtClean="0"/>
              <a:t>Deck Type 5</a:t>
            </a:r>
          </a:p>
          <a:p>
            <a:r>
              <a:rPr lang="en-US" dirty="0" smtClean="0"/>
              <a:t>Newer seated deck #1300+. Similar to 4, but with seats.</a:t>
            </a:r>
            <a:endParaRPr lang="en-US" dirty="0"/>
          </a:p>
        </p:txBody>
      </p:sp>
      <p:pic>
        <p:nvPicPr>
          <p:cNvPr id="8" name="Picture 7" descr="Deck Code 4.jpg"/>
          <p:cNvPicPr>
            <a:picLocks noChangeAspect="1"/>
          </p:cNvPicPr>
          <p:nvPr/>
        </p:nvPicPr>
        <p:blipFill>
          <a:blip r:embed="rId4" cstate="print"/>
          <a:stretch>
            <a:fillRect/>
          </a:stretch>
        </p:blipFill>
        <p:spPr>
          <a:xfrm>
            <a:off x="2767521" y="1752600"/>
            <a:ext cx="5797359" cy="2133600"/>
          </a:xfrm>
          <a:prstGeom prst="rect">
            <a:avLst/>
          </a:prstGeom>
        </p:spPr>
      </p:pic>
      <p:sp>
        <p:nvSpPr>
          <p:cNvPr id="9" name="Oval 8"/>
          <p:cNvSpPr/>
          <p:nvPr/>
        </p:nvSpPr>
        <p:spPr>
          <a:xfrm>
            <a:off x="4953000" y="2286000"/>
            <a:ext cx="15240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Deck Types</a:t>
            </a:r>
            <a:endParaRPr lang="en-US" dirty="0"/>
          </a:p>
        </p:txBody>
      </p:sp>
      <p:sp>
        <p:nvSpPr>
          <p:cNvPr id="22" name="Content Placeholder 21"/>
          <p:cNvSpPr>
            <a:spLocks noGrp="1"/>
          </p:cNvSpPr>
          <p:nvPr>
            <p:ph idx="1"/>
          </p:nvPr>
        </p:nvSpPr>
        <p:spPr>
          <a:xfrm>
            <a:off x="3429000" y="1600200"/>
            <a:ext cx="5257800" cy="4525963"/>
          </a:xfrm>
        </p:spPr>
        <p:txBody>
          <a:bodyPr>
            <a:normAutofit/>
          </a:bodyPr>
          <a:lstStyle/>
          <a:p>
            <a:endParaRPr lang="en-US" dirty="0" smtClean="0"/>
          </a:p>
          <a:p>
            <a:pPr>
              <a:buNone/>
            </a:pPr>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
        <p:nvSpPr>
          <p:cNvPr id="13" name="TextBox 12"/>
          <p:cNvSpPr txBox="1"/>
          <p:nvPr/>
        </p:nvSpPr>
        <p:spPr>
          <a:xfrm>
            <a:off x="381000" y="1828800"/>
            <a:ext cx="2209800" cy="2462213"/>
          </a:xfrm>
          <a:prstGeom prst="rect">
            <a:avLst/>
          </a:prstGeom>
          <a:noFill/>
        </p:spPr>
        <p:txBody>
          <a:bodyPr wrap="square" rtlCol="0">
            <a:spAutoFit/>
          </a:bodyPr>
          <a:lstStyle/>
          <a:p>
            <a:r>
              <a:rPr lang="en-US" sz="2800" dirty="0" smtClean="0"/>
              <a:t>Deck Type 6</a:t>
            </a:r>
          </a:p>
          <a:p>
            <a:r>
              <a:rPr lang="en-US" dirty="0" smtClean="0"/>
              <a:t>Custom or home built.</a:t>
            </a:r>
            <a:br>
              <a:rPr lang="en-US" dirty="0" smtClean="0"/>
            </a:br>
            <a:r>
              <a:rPr lang="en-US" dirty="0" smtClean="0"/>
              <a:t>(#1000 shown).</a:t>
            </a:r>
            <a:br>
              <a:rPr lang="en-US" dirty="0" smtClean="0"/>
            </a:br>
            <a:r>
              <a:rPr lang="en-US" dirty="0" smtClean="0"/>
              <a:t>Notice rolled side deck (not beveled) and forward edge of cockpit.</a:t>
            </a:r>
            <a:endParaRPr lang="en-US" dirty="0"/>
          </a:p>
        </p:txBody>
      </p:sp>
      <p:pic>
        <p:nvPicPr>
          <p:cNvPr id="7" name="Picture 6" descr="2014-05-17 11.07.04.jpg"/>
          <p:cNvPicPr>
            <a:picLocks noChangeAspect="1"/>
          </p:cNvPicPr>
          <p:nvPr/>
        </p:nvPicPr>
        <p:blipFill>
          <a:blip r:embed="rId4" cstate="print"/>
          <a:srcRect/>
          <a:stretch>
            <a:fillRect/>
          </a:stretch>
        </p:blipFill>
        <p:spPr>
          <a:xfrm>
            <a:off x="2590800" y="1600199"/>
            <a:ext cx="6019800" cy="4350607"/>
          </a:xfrm>
          <a:prstGeom prst="rect">
            <a:avLst/>
          </a:prstGeom>
        </p:spPr>
      </p:pic>
      <p:sp>
        <p:nvSpPr>
          <p:cNvPr id="8" name="Oval 7"/>
          <p:cNvSpPr/>
          <p:nvPr/>
        </p:nvSpPr>
        <p:spPr>
          <a:xfrm>
            <a:off x="2895600" y="3200400"/>
            <a:ext cx="990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24400" y="3962400"/>
            <a:ext cx="990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Spinnaker Pole</a:t>
            </a:r>
            <a:endParaRPr lang="en-US" dirty="0"/>
          </a:p>
        </p:txBody>
      </p:sp>
      <p:sp>
        <p:nvSpPr>
          <p:cNvPr id="22" name="Content Placeholder 21"/>
          <p:cNvSpPr>
            <a:spLocks noGrp="1"/>
          </p:cNvSpPr>
          <p:nvPr>
            <p:ph idx="1"/>
          </p:nvPr>
        </p:nvSpPr>
        <p:spPr>
          <a:xfrm>
            <a:off x="3429000" y="1600200"/>
            <a:ext cx="5257800" cy="4525963"/>
          </a:xfrm>
        </p:spPr>
        <p:txBody>
          <a:bodyPr>
            <a:normAutofit/>
          </a:bodyPr>
          <a:lstStyle/>
          <a:p>
            <a:endParaRPr lang="en-US" dirty="0" smtClean="0"/>
          </a:p>
          <a:p>
            <a:pPr>
              <a:buNone/>
            </a:pPr>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
        <p:nvSpPr>
          <p:cNvPr id="13" name="TextBox 12"/>
          <p:cNvSpPr txBox="1"/>
          <p:nvPr/>
        </p:nvSpPr>
        <p:spPr>
          <a:xfrm>
            <a:off x="381000" y="2667000"/>
            <a:ext cx="2667000" cy="1354217"/>
          </a:xfrm>
          <a:prstGeom prst="rect">
            <a:avLst/>
          </a:prstGeom>
          <a:noFill/>
        </p:spPr>
        <p:txBody>
          <a:bodyPr wrap="square" rtlCol="0">
            <a:spAutoFit/>
          </a:bodyPr>
          <a:lstStyle/>
          <a:p>
            <a:r>
              <a:rPr lang="en-US" sz="2800" dirty="0" smtClean="0"/>
              <a:t>Pole Length</a:t>
            </a:r>
          </a:p>
          <a:p>
            <a:r>
              <a:rPr lang="en-US" dirty="0" smtClean="0"/>
              <a:t>Overall length, t</a:t>
            </a:r>
            <a:r>
              <a:rPr lang="en-US" b="1" dirty="0" smtClean="0"/>
              <a:t>ip-to-tip</a:t>
            </a:r>
          </a:p>
          <a:p>
            <a:pPr>
              <a:buFont typeface="Arial" pitchFamily="34" charset="0"/>
              <a:buChar char="•"/>
            </a:pPr>
            <a:r>
              <a:rPr lang="en-US" b="1" dirty="0" smtClean="0">
                <a:solidFill>
                  <a:srgbClr val="FF0000"/>
                </a:solidFill>
              </a:rPr>
              <a:t>Not</a:t>
            </a:r>
            <a:r>
              <a:rPr lang="en-US" dirty="0" smtClean="0"/>
              <a:t> inside-to-inside</a:t>
            </a:r>
          </a:p>
          <a:p>
            <a:pPr>
              <a:buFont typeface="Arial" pitchFamily="34" charset="0"/>
              <a:buChar char="•"/>
            </a:pPr>
            <a:r>
              <a:rPr lang="en-US" b="1" dirty="0" smtClean="0">
                <a:solidFill>
                  <a:srgbClr val="FF0000"/>
                </a:solidFill>
              </a:rPr>
              <a:t>Not</a:t>
            </a:r>
            <a:r>
              <a:rPr lang="en-US" dirty="0" smtClean="0"/>
              <a:t> inside-to-outside</a:t>
            </a:r>
            <a:endParaRPr lang="en-US" dirty="0"/>
          </a:p>
        </p:txBody>
      </p:sp>
      <p:pic>
        <p:nvPicPr>
          <p:cNvPr id="8" name="Picture 7" descr="Spinnaker Pole Length.JPG"/>
          <p:cNvPicPr>
            <a:picLocks noChangeAspect="1"/>
          </p:cNvPicPr>
          <p:nvPr/>
        </p:nvPicPr>
        <p:blipFill>
          <a:blip r:embed="rId4" cstate="print"/>
          <a:stretch>
            <a:fillRect/>
          </a:stretch>
        </p:blipFill>
        <p:spPr>
          <a:xfrm>
            <a:off x="2743200" y="1600200"/>
            <a:ext cx="5829300" cy="34099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 Position</a:t>
            </a:r>
            <a:endParaRPr lang="en-US" dirty="0"/>
          </a:p>
        </p:txBody>
      </p:sp>
      <p:sp>
        <p:nvSpPr>
          <p:cNvPr id="22" name="Content Placeholder 21"/>
          <p:cNvSpPr>
            <a:spLocks noGrp="1"/>
          </p:cNvSpPr>
          <p:nvPr>
            <p:ph idx="1"/>
          </p:nvPr>
        </p:nvSpPr>
        <p:spPr>
          <a:xfrm>
            <a:off x="3429000" y="1600200"/>
            <a:ext cx="5257800" cy="4525963"/>
          </a:xfrm>
        </p:spPr>
        <p:txBody>
          <a:bodyPr>
            <a:normAutofit/>
          </a:bodyPr>
          <a:lstStyle/>
          <a:p>
            <a:endParaRPr lang="en-US" dirty="0" smtClean="0"/>
          </a:p>
          <a:p>
            <a:pPr>
              <a:buNone/>
            </a:pPr>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
        <p:nvSpPr>
          <p:cNvPr id="13" name="TextBox 12"/>
          <p:cNvSpPr txBox="1"/>
          <p:nvPr/>
        </p:nvSpPr>
        <p:spPr>
          <a:xfrm>
            <a:off x="381000" y="1600200"/>
            <a:ext cx="3429000" cy="1354217"/>
          </a:xfrm>
          <a:prstGeom prst="rect">
            <a:avLst/>
          </a:prstGeom>
          <a:noFill/>
        </p:spPr>
        <p:txBody>
          <a:bodyPr wrap="square" rtlCol="0">
            <a:spAutoFit/>
          </a:bodyPr>
          <a:lstStyle/>
          <a:p>
            <a:r>
              <a:rPr lang="en-US" sz="2800" dirty="0" smtClean="0"/>
              <a:t>Bow Point</a:t>
            </a:r>
          </a:p>
          <a:p>
            <a:r>
              <a:rPr lang="en-US" dirty="0" smtClean="0"/>
              <a:t>The intersection of the hull and deck.</a:t>
            </a:r>
          </a:p>
          <a:p>
            <a:r>
              <a:rPr lang="en-US" b="1" dirty="0" smtClean="0">
                <a:solidFill>
                  <a:srgbClr val="FF0000"/>
                </a:solidFill>
              </a:rPr>
              <a:t>DOES NOT </a:t>
            </a:r>
            <a:r>
              <a:rPr lang="en-US" dirty="0" smtClean="0"/>
              <a:t>include the rub rail.</a:t>
            </a:r>
          </a:p>
        </p:txBody>
      </p:sp>
      <p:pic>
        <p:nvPicPr>
          <p:cNvPr id="9" name="Picture 8" descr="Bow Measurement.jpg"/>
          <p:cNvPicPr>
            <a:picLocks noChangeAspect="1"/>
          </p:cNvPicPr>
          <p:nvPr/>
        </p:nvPicPr>
        <p:blipFill>
          <a:blip r:embed="rId4" cstate="print"/>
          <a:stretch>
            <a:fillRect/>
          </a:stretch>
        </p:blipFill>
        <p:spPr>
          <a:xfrm>
            <a:off x="4648200" y="1524000"/>
            <a:ext cx="3733800" cy="2246297"/>
          </a:xfrm>
          <a:prstGeom prst="rect">
            <a:avLst/>
          </a:prstGeom>
        </p:spPr>
      </p:pic>
      <p:sp>
        <p:nvSpPr>
          <p:cNvPr id="10" name="TextBox 9"/>
          <p:cNvSpPr txBox="1"/>
          <p:nvPr/>
        </p:nvSpPr>
        <p:spPr>
          <a:xfrm>
            <a:off x="533400" y="4191000"/>
            <a:ext cx="3429000" cy="1631216"/>
          </a:xfrm>
          <a:prstGeom prst="rect">
            <a:avLst/>
          </a:prstGeom>
          <a:noFill/>
        </p:spPr>
        <p:txBody>
          <a:bodyPr wrap="square" rtlCol="0">
            <a:spAutoFit/>
          </a:bodyPr>
          <a:lstStyle/>
          <a:p>
            <a:r>
              <a:rPr lang="en-US" sz="2800" dirty="0" smtClean="0"/>
              <a:t>Front of Mast</a:t>
            </a:r>
          </a:p>
          <a:p>
            <a:r>
              <a:rPr lang="en-US" dirty="0" smtClean="0"/>
              <a:t>The front of the mast itself</a:t>
            </a:r>
          </a:p>
          <a:p>
            <a:r>
              <a:rPr lang="en-US" b="1" dirty="0" smtClean="0">
                <a:solidFill>
                  <a:srgbClr val="FF0000"/>
                </a:solidFill>
              </a:rPr>
              <a:t>NOT </a:t>
            </a:r>
            <a:r>
              <a:rPr lang="en-US" dirty="0" smtClean="0"/>
              <a:t>the mast step.</a:t>
            </a:r>
          </a:p>
          <a:p>
            <a:r>
              <a:rPr lang="en-US" dirty="0" smtClean="0"/>
              <a:t>76” minimum.</a:t>
            </a:r>
          </a:p>
          <a:p>
            <a:r>
              <a:rPr lang="en-US" dirty="0" smtClean="0"/>
              <a:t>Most boats are 76-76.25”</a:t>
            </a:r>
          </a:p>
        </p:txBody>
      </p:sp>
      <p:pic>
        <p:nvPicPr>
          <p:cNvPr id="11" name="Picture 10" descr="Mast Placement2.jpg"/>
          <p:cNvPicPr>
            <a:picLocks noChangeAspect="1"/>
          </p:cNvPicPr>
          <p:nvPr/>
        </p:nvPicPr>
        <p:blipFill>
          <a:blip r:embed="rId5" cstate="print"/>
          <a:stretch>
            <a:fillRect/>
          </a:stretch>
        </p:blipFill>
        <p:spPr>
          <a:xfrm>
            <a:off x="4648200" y="4114799"/>
            <a:ext cx="3733800" cy="1780655"/>
          </a:xfrm>
          <a:prstGeom prst="rect">
            <a:avLst/>
          </a:prstGeom>
        </p:spPr>
      </p:pic>
      <p:cxnSp>
        <p:nvCxnSpPr>
          <p:cNvPr id="14" name="Straight Connector 13"/>
          <p:cNvCxnSpPr/>
          <p:nvPr/>
        </p:nvCxnSpPr>
        <p:spPr>
          <a:xfrm>
            <a:off x="7010400" y="4572000"/>
            <a:ext cx="381000" cy="838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181600" y="2514600"/>
            <a:ext cx="838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Plate</a:t>
            </a:r>
            <a:endParaRPr lang="en-US" dirty="0"/>
          </a:p>
        </p:txBody>
      </p:sp>
      <p:sp>
        <p:nvSpPr>
          <p:cNvPr id="22" name="Content Placeholder 21"/>
          <p:cNvSpPr>
            <a:spLocks noGrp="1"/>
          </p:cNvSpPr>
          <p:nvPr>
            <p:ph idx="1"/>
          </p:nvPr>
        </p:nvSpPr>
        <p:spPr>
          <a:xfrm>
            <a:off x="3429000" y="1600200"/>
            <a:ext cx="5257800" cy="4525963"/>
          </a:xfrm>
        </p:spPr>
        <p:txBody>
          <a:bodyPr>
            <a:normAutofit/>
          </a:bodyPr>
          <a:lstStyle/>
          <a:p>
            <a:endParaRPr lang="en-US" dirty="0" smtClean="0"/>
          </a:p>
          <a:p>
            <a:pPr>
              <a:buNone/>
            </a:pPr>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
        <p:nvSpPr>
          <p:cNvPr id="13" name="TextBox 12"/>
          <p:cNvSpPr txBox="1"/>
          <p:nvPr/>
        </p:nvSpPr>
        <p:spPr>
          <a:xfrm>
            <a:off x="381000" y="1600200"/>
            <a:ext cx="3429000" cy="1354217"/>
          </a:xfrm>
          <a:prstGeom prst="rect">
            <a:avLst/>
          </a:prstGeom>
          <a:noFill/>
        </p:spPr>
        <p:txBody>
          <a:bodyPr wrap="square" rtlCol="0">
            <a:spAutoFit/>
          </a:bodyPr>
          <a:lstStyle/>
          <a:p>
            <a:r>
              <a:rPr lang="en-US" sz="2800" dirty="0" smtClean="0"/>
              <a:t>Bow Point</a:t>
            </a:r>
          </a:p>
          <a:p>
            <a:r>
              <a:rPr lang="en-US" dirty="0" smtClean="0"/>
              <a:t>The intersection of the hull and deck.</a:t>
            </a:r>
          </a:p>
          <a:p>
            <a:r>
              <a:rPr lang="en-US" b="1" dirty="0" smtClean="0">
                <a:solidFill>
                  <a:srgbClr val="FF0000"/>
                </a:solidFill>
              </a:rPr>
              <a:t>DOES NOT </a:t>
            </a:r>
            <a:r>
              <a:rPr lang="en-US" dirty="0" smtClean="0"/>
              <a:t>include the rub rail.</a:t>
            </a:r>
          </a:p>
        </p:txBody>
      </p:sp>
      <p:pic>
        <p:nvPicPr>
          <p:cNvPr id="9" name="Picture 8" descr="Bow Measurement.jpg"/>
          <p:cNvPicPr>
            <a:picLocks noChangeAspect="1"/>
          </p:cNvPicPr>
          <p:nvPr/>
        </p:nvPicPr>
        <p:blipFill>
          <a:blip r:embed="rId4" cstate="print"/>
          <a:stretch>
            <a:fillRect/>
          </a:stretch>
        </p:blipFill>
        <p:spPr>
          <a:xfrm>
            <a:off x="4648200" y="1524001"/>
            <a:ext cx="2667000" cy="1604498"/>
          </a:xfrm>
          <a:prstGeom prst="rect">
            <a:avLst/>
          </a:prstGeom>
        </p:spPr>
      </p:pic>
      <p:sp>
        <p:nvSpPr>
          <p:cNvPr id="10" name="TextBox 9"/>
          <p:cNvSpPr txBox="1"/>
          <p:nvPr/>
        </p:nvSpPr>
        <p:spPr>
          <a:xfrm>
            <a:off x="457200" y="3048000"/>
            <a:ext cx="3429000" cy="1785104"/>
          </a:xfrm>
          <a:prstGeom prst="rect">
            <a:avLst/>
          </a:prstGeom>
          <a:noFill/>
        </p:spPr>
        <p:txBody>
          <a:bodyPr wrap="square" rtlCol="0">
            <a:spAutoFit/>
          </a:bodyPr>
          <a:lstStyle/>
          <a:p>
            <a:r>
              <a:rPr lang="en-US" sz="2800" dirty="0" smtClean="0"/>
              <a:t>Front or Rear of Chain Plate</a:t>
            </a:r>
          </a:p>
          <a:p>
            <a:r>
              <a:rPr lang="en-US" dirty="0" smtClean="0"/>
              <a:t>Place the measurement stick ahead or behind both chain plates</a:t>
            </a:r>
            <a:br>
              <a:rPr lang="en-US" dirty="0" smtClean="0"/>
            </a:br>
            <a:r>
              <a:rPr lang="en-US" dirty="0" smtClean="0"/>
              <a:t>(Ahead shown)</a:t>
            </a:r>
          </a:p>
        </p:txBody>
      </p:sp>
      <p:sp>
        <p:nvSpPr>
          <p:cNvPr id="15" name="Oval 14"/>
          <p:cNvSpPr/>
          <p:nvPr/>
        </p:nvSpPr>
        <p:spPr>
          <a:xfrm>
            <a:off x="4953000" y="2057400"/>
            <a:ext cx="838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hainplate1.jpg"/>
          <p:cNvPicPr>
            <a:picLocks noChangeAspect="1"/>
          </p:cNvPicPr>
          <p:nvPr/>
        </p:nvPicPr>
        <p:blipFill>
          <a:blip r:embed="rId5" cstate="print"/>
          <a:srcRect/>
          <a:stretch>
            <a:fillRect/>
          </a:stretch>
        </p:blipFill>
        <p:spPr>
          <a:xfrm>
            <a:off x="4648200" y="3200400"/>
            <a:ext cx="2667000" cy="1491779"/>
          </a:xfrm>
          <a:prstGeom prst="rect">
            <a:avLst/>
          </a:prstGeom>
        </p:spPr>
      </p:pic>
      <p:sp>
        <p:nvSpPr>
          <p:cNvPr id="16" name="TextBox 15"/>
          <p:cNvSpPr txBox="1"/>
          <p:nvPr/>
        </p:nvSpPr>
        <p:spPr>
          <a:xfrm>
            <a:off x="457200" y="4724400"/>
            <a:ext cx="3429000" cy="1631216"/>
          </a:xfrm>
          <a:prstGeom prst="rect">
            <a:avLst/>
          </a:prstGeom>
          <a:noFill/>
        </p:spPr>
        <p:txBody>
          <a:bodyPr wrap="square" rtlCol="0">
            <a:spAutoFit/>
          </a:bodyPr>
          <a:lstStyle/>
          <a:p>
            <a:r>
              <a:rPr lang="en-US" sz="2800" dirty="0" smtClean="0"/>
              <a:t>Measurement</a:t>
            </a:r>
          </a:p>
          <a:p>
            <a:r>
              <a:rPr lang="en-US" dirty="0" smtClean="0"/>
              <a:t>Where stick crosses the tape, add or subtract ½” for half the width of the chain plate fitting (99.75 + 0.50 = 100.25” as shown at right.</a:t>
            </a:r>
          </a:p>
        </p:txBody>
      </p:sp>
      <p:pic>
        <p:nvPicPr>
          <p:cNvPr id="17" name="Picture 16" descr="Chainplate2.jpg"/>
          <p:cNvPicPr>
            <a:picLocks noChangeAspect="1"/>
          </p:cNvPicPr>
          <p:nvPr/>
        </p:nvPicPr>
        <p:blipFill>
          <a:blip r:embed="rId6" cstate="print"/>
          <a:srcRect/>
          <a:stretch>
            <a:fillRect/>
          </a:stretch>
        </p:blipFill>
        <p:spPr>
          <a:xfrm>
            <a:off x="4648200" y="4800600"/>
            <a:ext cx="2667000" cy="1410999"/>
          </a:xfrm>
          <a:prstGeom prst="rect">
            <a:avLst/>
          </a:prstGeom>
        </p:spPr>
      </p:pic>
      <p:sp>
        <p:nvSpPr>
          <p:cNvPr id="18" name="Oval 17"/>
          <p:cNvSpPr/>
          <p:nvPr/>
        </p:nvSpPr>
        <p:spPr>
          <a:xfrm>
            <a:off x="5715000" y="4953000"/>
            <a:ext cx="838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5867400" y="3581400"/>
            <a:ext cx="609600" cy="838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72200" y="3733800"/>
            <a:ext cx="685800" cy="838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543800" y="3810000"/>
            <a:ext cx="990600" cy="369332"/>
          </a:xfrm>
          <a:prstGeom prst="rect">
            <a:avLst/>
          </a:prstGeom>
          <a:noFill/>
        </p:spPr>
        <p:txBody>
          <a:bodyPr wrap="square" rtlCol="0">
            <a:spAutoFit/>
          </a:bodyPr>
          <a:lstStyle/>
          <a:p>
            <a:r>
              <a:rPr lang="en-US" dirty="0" smtClean="0"/>
              <a:t>0.50”</a:t>
            </a:r>
            <a:endParaRPr lang="en-US" dirty="0"/>
          </a:p>
        </p:txBody>
      </p:sp>
      <p:cxnSp>
        <p:nvCxnSpPr>
          <p:cNvPr id="26" name="Straight Arrow Connector 25"/>
          <p:cNvCxnSpPr>
            <a:stCxn id="24" idx="1"/>
          </p:cNvCxnSpPr>
          <p:nvPr/>
        </p:nvCxnSpPr>
        <p:spPr>
          <a:xfrm flipH="1">
            <a:off x="6477000" y="3994666"/>
            <a:ext cx="1066800" cy="439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Cockpit Dimension</a:t>
            </a:r>
            <a:endParaRPr lang="en-US" dirty="0"/>
          </a:p>
        </p:txBody>
      </p:sp>
      <p:sp>
        <p:nvSpPr>
          <p:cNvPr id="22" name="Content Placeholder 21"/>
          <p:cNvSpPr>
            <a:spLocks noGrp="1"/>
          </p:cNvSpPr>
          <p:nvPr>
            <p:ph idx="1"/>
          </p:nvPr>
        </p:nvSpPr>
        <p:spPr>
          <a:xfrm>
            <a:off x="3429000" y="1600200"/>
            <a:ext cx="5257800" cy="4525963"/>
          </a:xfrm>
        </p:spPr>
        <p:txBody>
          <a:bodyPr>
            <a:normAutofit/>
          </a:bodyPr>
          <a:lstStyle/>
          <a:p>
            <a:endParaRPr lang="en-US" dirty="0" smtClean="0"/>
          </a:p>
          <a:p>
            <a:pPr>
              <a:buNone/>
            </a:pPr>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
        <p:nvSpPr>
          <p:cNvPr id="13" name="TextBox 12"/>
          <p:cNvSpPr txBox="1"/>
          <p:nvPr/>
        </p:nvSpPr>
        <p:spPr>
          <a:xfrm>
            <a:off x="381000" y="1600200"/>
            <a:ext cx="3429000" cy="1908215"/>
          </a:xfrm>
          <a:prstGeom prst="rect">
            <a:avLst/>
          </a:prstGeom>
          <a:noFill/>
        </p:spPr>
        <p:txBody>
          <a:bodyPr wrap="square" rtlCol="0">
            <a:spAutoFit/>
          </a:bodyPr>
          <a:lstStyle/>
          <a:p>
            <a:r>
              <a:rPr lang="en-US" sz="2800" dirty="0" smtClean="0"/>
              <a:t>Requirement</a:t>
            </a:r>
          </a:p>
          <a:p>
            <a:r>
              <a:rPr lang="en-US" dirty="0" smtClean="0"/>
              <a:t>16.5” in from the edge of the deck (excluding rub rail) a vertical line downward must hit the hull, not anything permanently attached to the deck.</a:t>
            </a:r>
          </a:p>
        </p:txBody>
      </p:sp>
      <p:sp>
        <p:nvSpPr>
          <p:cNvPr id="16" name="TextBox 15"/>
          <p:cNvSpPr txBox="1"/>
          <p:nvPr/>
        </p:nvSpPr>
        <p:spPr>
          <a:xfrm>
            <a:off x="457200" y="3657600"/>
            <a:ext cx="3429000" cy="1631216"/>
          </a:xfrm>
          <a:prstGeom prst="rect">
            <a:avLst/>
          </a:prstGeom>
          <a:noFill/>
        </p:spPr>
        <p:txBody>
          <a:bodyPr wrap="square" rtlCol="0">
            <a:spAutoFit/>
          </a:bodyPr>
          <a:lstStyle/>
          <a:p>
            <a:r>
              <a:rPr lang="en-US" sz="2800" dirty="0" smtClean="0"/>
              <a:t>Visual Inspection</a:t>
            </a:r>
          </a:p>
          <a:p>
            <a:r>
              <a:rPr lang="en-US" dirty="0" smtClean="0"/>
              <a:t>Keep an eye out for added jib fairlead tracks.</a:t>
            </a:r>
          </a:p>
          <a:p>
            <a:r>
              <a:rPr lang="en-US" dirty="0" smtClean="0"/>
              <a:t>A </a:t>
            </a:r>
            <a:r>
              <a:rPr lang="en-US" b="1" u="sng" dirty="0" smtClean="0"/>
              <a:t>moveable</a:t>
            </a:r>
            <a:r>
              <a:rPr lang="en-US" dirty="0" smtClean="0"/>
              <a:t> jib car that extends into this area </a:t>
            </a:r>
            <a:r>
              <a:rPr lang="en-US" b="1" dirty="0" smtClean="0">
                <a:solidFill>
                  <a:srgbClr val="FF0000"/>
                </a:solidFill>
              </a:rPr>
              <a:t>IS NOT A VIOLATION</a:t>
            </a:r>
          </a:p>
        </p:txBody>
      </p:sp>
      <p:pic>
        <p:nvPicPr>
          <p:cNvPr id="20" name="Picture 19" descr="Deck Dimensions.bmp"/>
          <p:cNvPicPr>
            <a:picLocks noChangeAspect="1"/>
          </p:cNvPicPr>
          <p:nvPr/>
        </p:nvPicPr>
        <p:blipFill>
          <a:blip r:embed="rId4" cstate="print"/>
          <a:stretch>
            <a:fillRect/>
          </a:stretch>
        </p:blipFill>
        <p:spPr>
          <a:xfrm>
            <a:off x="4953000" y="1828801"/>
            <a:ext cx="3200399" cy="2650745"/>
          </a:xfrm>
          <a:prstGeom prst="rect">
            <a:avLst/>
          </a:prstGeom>
        </p:spPr>
      </p:pic>
      <p:pic>
        <p:nvPicPr>
          <p:cNvPr id="23" name="Picture 22" descr="Deck Dimensions Violation.bmp"/>
          <p:cNvPicPr>
            <a:picLocks noChangeAspect="1"/>
          </p:cNvPicPr>
          <p:nvPr/>
        </p:nvPicPr>
        <p:blipFill>
          <a:blip r:embed="rId5" cstate="print"/>
          <a:stretch>
            <a:fillRect/>
          </a:stretch>
        </p:blipFill>
        <p:spPr>
          <a:xfrm>
            <a:off x="5029200" y="3810000"/>
            <a:ext cx="3200400" cy="2650747"/>
          </a:xfrm>
          <a:prstGeom prst="rect">
            <a:avLst/>
          </a:prstGeom>
        </p:spPr>
      </p:pic>
      <p:sp>
        <p:nvSpPr>
          <p:cNvPr id="25" name="Oval 24"/>
          <p:cNvSpPr/>
          <p:nvPr/>
        </p:nvSpPr>
        <p:spPr>
          <a:xfrm>
            <a:off x="6781800" y="4876800"/>
            <a:ext cx="11430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772400" y="2209800"/>
            <a:ext cx="914400" cy="954107"/>
          </a:xfrm>
          <a:prstGeom prst="rect">
            <a:avLst/>
          </a:prstGeom>
          <a:noFill/>
          <a:ln>
            <a:solidFill>
              <a:schemeClr val="tx1"/>
            </a:solidFill>
          </a:ln>
        </p:spPr>
        <p:txBody>
          <a:bodyPr wrap="square" rtlCol="0">
            <a:spAutoFit/>
          </a:bodyPr>
          <a:lstStyle/>
          <a:p>
            <a:r>
              <a:rPr lang="en-US" sz="3600" b="1" dirty="0" smtClean="0">
                <a:solidFill>
                  <a:srgbClr val="00B050"/>
                </a:solidFill>
                <a:latin typeface="Wingdings" pitchFamily="2" charset="2"/>
              </a:rPr>
              <a:t>J </a:t>
            </a:r>
            <a:r>
              <a:rPr lang="en-US" sz="2000" b="1" dirty="0" smtClean="0">
                <a:solidFill>
                  <a:srgbClr val="00B050"/>
                </a:solidFill>
              </a:rPr>
              <a:t>OK</a:t>
            </a:r>
            <a:endParaRPr lang="en-US" sz="2800" b="1" dirty="0">
              <a:solidFill>
                <a:srgbClr val="00B050"/>
              </a:solidFill>
            </a:endParaRPr>
          </a:p>
        </p:txBody>
      </p:sp>
      <p:sp>
        <p:nvSpPr>
          <p:cNvPr id="28" name="TextBox 27"/>
          <p:cNvSpPr txBox="1"/>
          <p:nvPr/>
        </p:nvSpPr>
        <p:spPr>
          <a:xfrm>
            <a:off x="7772400" y="4038600"/>
            <a:ext cx="1066800" cy="954107"/>
          </a:xfrm>
          <a:prstGeom prst="rect">
            <a:avLst/>
          </a:prstGeom>
          <a:noFill/>
          <a:ln>
            <a:solidFill>
              <a:schemeClr val="tx1"/>
            </a:solidFill>
          </a:ln>
        </p:spPr>
        <p:txBody>
          <a:bodyPr wrap="square" rtlCol="0">
            <a:spAutoFit/>
          </a:bodyPr>
          <a:lstStyle/>
          <a:p>
            <a:r>
              <a:rPr lang="en-US" sz="3600" b="1" dirty="0" smtClean="0">
                <a:solidFill>
                  <a:srgbClr val="FF0000"/>
                </a:solidFill>
                <a:latin typeface="Wingdings" pitchFamily="2" charset="2"/>
              </a:rPr>
              <a:t>L </a:t>
            </a:r>
            <a:r>
              <a:rPr lang="en-US" sz="2000" b="1" dirty="0" smtClean="0">
                <a:solidFill>
                  <a:srgbClr val="FF0000"/>
                </a:solidFill>
              </a:rPr>
              <a:t>Not OK</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Centerboard Trunk</a:t>
            </a:r>
            <a:endParaRPr lang="en-US" dirty="0"/>
          </a:p>
        </p:txBody>
      </p:sp>
      <p:sp>
        <p:nvSpPr>
          <p:cNvPr id="22" name="Content Placeholder 21"/>
          <p:cNvSpPr>
            <a:spLocks noGrp="1"/>
          </p:cNvSpPr>
          <p:nvPr>
            <p:ph idx="1"/>
          </p:nvPr>
        </p:nvSpPr>
        <p:spPr>
          <a:xfrm>
            <a:off x="3429000" y="1600200"/>
            <a:ext cx="5257800" cy="4525963"/>
          </a:xfrm>
        </p:spPr>
        <p:txBody>
          <a:bodyPr>
            <a:normAutofit/>
          </a:bodyPr>
          <a:lstStyle/>
          <a:p>
            <a:endParaRPr lang="en-US" dirty="0" smtClean="0"/>
          </a:p>
          <a:p>
            <a:pPr>
              <a:buNone/>
            </a:pPr>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
        <p:nvSpPr>
          <p:cNvPr id="13" name="TextBox 12"/>
          <p:cNvSpPr txBox="1"/>
          <p:nvPr/>
        </p:nvSpPr>
        <p:spPr>
          <a:xfrm>
            <a:off x="381000" y="1600200"/>
            <a:ext cx="3429000" cy="1354217"/>
          </a:xfrm>
          <a:prstGeom prst="rect">
            <a:avLst/>
          </a:prstGeom>
          <a:noFill/>
        </p:spPr>
        <p:txBody>
          <a:bodyPr wrap="square" rtlCol="0">
            <a:spAutoFit/>
          </a:bodyPr>
          <a:lstStyle/>
          <a:p>
            <a:r>
              <a:rPr lang="en-US" sz="2800" dirty="0" smtClean="0"/>
              <a:t>Non-enclosed Trunks</a:t>
            </a:r>
          </a:p>
          <a:p>
            <a:r>
              <a:rPr lang="en-US" dirty="0" smtClean="0"/>
              <a:t>Measure from the bilge to the top of the trunk</a:t>
            </a:r>
          </a:p>
          <a:p>
            <a:r>
              <a:rPr lang="en-US" dirty="0" smtClean="0"/>
              <a:t>14.5” minimum</a:t>
            </a:r>
          </a:p>
        </p:txBody>
      </p:sp>
      <p:sp>
        <p:nvSpPr>
          <p:cNvPr id="20" name="TextBox 19"/>
          <p:cNvSpPr txBox="1"/>
          <p:nvPr/>
        </p:nvSpPr>
        <p:spPr>
          <a:xfrm>
            <a:off x="457200" y="3733800"/>
            <a:ext cx="3429000" cy="800219"/>
          </a:xfrm>
          <a:prstGeom prst="rect">
            <a:avLst/>
          </a:prstGeom>
          <a:noFill/>
        </p:spPr>
        <p:txBody>
          <a:bodyPr wrap="square" rtlCol="0">
            <a:spAutoFit/>
          </a:bodyPr>
          <a:lstStyle/>
          <a:p>
            <a:r>
              <a:rPr lang="en-US" sz="2800" dirty="0" smtClean="0"/>
              <a:t>Enclosed Trunks</a:t>
            </a:r>
          </a:p>
          <a:p>
            <a:r>
              <a:rPr lang="en-US" dirty="0" smtClean="0"/>
              <a:t>Enter “99” on the form.</a:t>
            </a:r>
          </a:p>
        </p:txBody>
      </p:sp>
      <p:sp>
        <p:nvSpPr>
          <p:cNvPr id="23" name="Rectangle 22"/>
          <p:cNvSpPr/>
          <p:nvPr/>
        </p:nvSpPr>
        <p:spPr>
          <a:xfrm rot="19334409">
            <a:off x="4724400" y="2971800"/>
            <a:ext cx="389427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Need Picture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 Pivot Bolt</a:t>
            </a:r>
            <a:endParaRPr lang="en-US" dirty="0"/>
          </a:p>
        </p:txBody>
      </p:sp>
      <p:sp>
        <p:nvSpPr>
          <p:cNvPr id="22" name="Content Placeholder 21"/>
          <p:cNvSpPr>
            <a:spLocks noGrp="1"/>
          </p:cNvSpPr>
          <p:nvPr>
            <p:ph sz="half" idx="1"/>
          </p:nvPr>
        </p:nvSpPr>
        <p:spPr/>
        <p:txBody>
          <a:bodyPr>
            <a:normAutofit fontScale="92500" lnSpcReduction="20000"/>
          </a:bodyPr>
          <a:lstStyle/>
          <a:p>
            <a:endParaRPr lang="en-US" dirty="0" smtClean="0"/>
          </a:p>
          <a:p>
            <a:pPr>
              <a:buNone/>
            </a:pPr>
            <a:endParaRPr lang="en-US" dirty="0"/>
          </a:p>
        </p:txBody>
      </p:sp>
      <p:sp>
        <p:nvSpPr>
          <p:cNvPr id="9" name="Content Placeholder 8"/>
          <p:cNvSpPr>
            <a:spLocks noGrp="1"/>
          </p:cNvSpPr>
          <p:nvPr>
            <p:ph sz="half" idx="2"/>
          </p:nvPr>
        </p:nvSpPr>
        <p:spPr>
          <a:xfrm>
            <a:off x="457200" y="1524000"/>
            <a:ext cx="4038600" cy="4724400"/>
          </a:xfrm>
        </p:spPr>
        <p:txBody>
          <a:bodyPr>
            <a:normAutofit fontScale="92500" lnSpcReduction="20000"/>
          </a:bodyPr>
          <a:lstStyle/>
          <a:p>
            <a:r>
              <a:rPr lang="en-US" dirty="0" smtClean="0"/>
              <a:t>Performed on hoist while weighing</a:t>
            </a:r>
          </a:p>
          <a:p>
            <a:r>
              <a:rPr lang="en-US" b="1" dirty="0" smtClean="0">
                <a:solidFill>
                  <a:srgbClr val="FF0000"/>
                </a:solidFill>
              </a:rPr>
              <a:t>2 person operation</a:t>
            </a:r>
          </a:p>
          <a:p>
            <a:r>
              <a:rPr lang="en-US" dirty="0" smtClean="0"/>
              <a:t>The stick is inserted into the trunk and held alongside the board against the CB Pivot Bolt.</a:t>
            </a:r>
          </a:p>
          <a:p>
            <a:r>
              <a:rPr lang="en-US" dirty="0" smtClean="0"/>
              <a:t>Stick is bent along the hull and the measurement made at the transom.</a:t>
            </a:r>
          </a:p>
          <a:p>
            <a:r>
              <a:rPr lang="en-US" dirty="0" smtClean="0"/>
              <a:t>Subtract the number from </a:t>
            </a:r>
            <a:r>
              <a:rPr lang="en-US" b="1" dirty="0" smtClean="0">
                <a:solidFill>
                  <a:srgbClr val="FF0000"/>
                </a:solidFill>
              </a:rPr>
              <a:t>213.5”</a:t>
            </a:r>
            <a:r>
              <a:rPr lang="en-US" dirty="0" smtClean="0"/>
              <a:t> and enter the result on the form.</a:t>
            </a:r>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
        <p:nvSpPr>
          <p:cNvPr id="23" name="Rectangle 22"/>
          <p:cNvSpPr/>
          <p:nvPr/>
        </p:nvSpPr>
        <p:spPr>
          <a:xfrm rot="19334409">
            <a:off x="4586542" y="2971800"/>
            <a:ext cx="416998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Need Pictures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a:t>
            </a:r>
            <a:endParaRPr lang="en-US" dirty="0"/>
          </a:p>
        </p:txBody>
      </p:sp>
      <p:sp>
        <p:nvSpPr>
          <p:cNvPr id="22" name="Content Placeholder 21"/>
          <p:cNvSpPr>
            <a:spLocks noGrp="1"/>
          </p:cNvSpPr>
          <p:nvPr>
            <p:ph idx="1"/>
          </p:nvPr>
        </p:nvSpPr>
        <p:spPr/>
        <p:txBody>
          <a:bodyPr>
            <a:normAutofit fontScale="92500" lnSpcReduction="20000"/>
          </a:bodyPr>
          <a:lstStyle/>
          <a:p>
            <a:r>
              <a:rPr lang="en-US" dirty="0" smtClean="0"/>
              <a:t>Lower Mast Band – Distance from Deck (inc. Mast Step Thickness)</a:t>
            </a:r>
          </a:p>
          <a:p>
            <a:pPr lvl="1"/>
            <a:r>
              <a:rPr lang="en-US" b="1" u="sng" dirty="0">
                <a:solidFill>
                  <a:srgbClr val="002060"/>
                </a:solidFill>
              </a:rPr>
              <a:t>21.5 to 22.5”</a:t>
            </a:r>
          </a:p>
          <a:p>
            <a:r>
              <a:rPr lang="en-US" dirty="0" smtClean="0"/>
              <a:t>Upper Mast Band – Distance From Lower Band</a:t>
            </a:r>
          </a:p>
          <a:p>
            <a:pPr lvl="1"/>
            <a:r>
              <a:rPr lang="en-US" dirty="0" smtClean="0"/>
              <a:t>21’ (252”) </a:t>
            </a:r>
            <a:r>
              <a:rPr lang="en-US" b="1" u="sng" dirty="0">
                <a:solidFill>
                  <a:srgbClr val="002060"/>
                </a:solidFill>
              </a:rPr>
              <a:t>maximum</a:t>
            </a:r>
          </a:p>
          <a:p>
            <a:r>
              <a:rPr lang="en-US" dirty="0" smtClean="0"/>
              <a:t>Boom Band – Distance from Mast</a:t>
            </a:r>
          </a:p>
          <a:p>
            <a:pPr lvl="1"/>
            <a:r>
              <a:rPr lang="en-US" dirty="0" smtClean="0"/>
              <a:t>12’ 3” (147”) </a:t>
            </a:r>
            <a:r>
              <a:rPr lang="en-US" b="1" u="sng" dirty="0">
                <a:solidFill>
                  <a:srgbClr val="002060"/>
                </a:solidFill>
              </a:rPr>
              <a:t>maximum</a:t>
            </a:r>
          </a:p>
          <a:p>
            <a:r>
              <a:rPr lang="en-US" dirty="0" smtClean="0"/>
              <a:t>Spinnaker Hoist – Distance from Deck to Upper side of </a:t>
            </a:r>
            <a:r>
              <a:rPr lang="en-US" dirty="0" err="1" smtClean="0"/>
              <a:t>sheeve</a:t>
            </a:r>
            <a:r>
              <a:rPr lang="en-US" dirty="0" smtClean="0"/>
              <a:t>.</a:t>
            </a:r>
          </a:p>
          <a:p>
            <a:pPr lvl="1"/>
            <a:r>
              <a:rPr lang="en-US" dirty="0" smtClean="0"/>
              <a:t>18’ 6” (222”) </a:t>
            </a:r>
            <a:r>
              <a:rPr lang="en-US" b="1" u="sng" dirty="0" smtClean="0">
                <a:solidFill>
                  <a:srgbClr val="002060"/>
                </a:solidFill>
              </a:rPr>
              <a:t>maximum</a:t>
            </a:r>
          </a:p>
          <a:p>
            <a:endParaRPr lang="en-US" dirty="0" smtClean="0"/>
          </a:p>
          <a:p>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Rules</a:t>
            </a:r>
            <a:endParaRPr lang="en-US" dirty="0"/>
          </a:p>
        </p:txBody>
      </p:sp>
      <p:sp>
        <p:nvSpPr>
          <p:cNvPr id="22" name="Content Placeholder 21"/>
          <p:cNvSpPr>
            <a:spLocks noGrp="1"/>
          </p:cNvSpPr>
          <p:nvPr>
            <p:ph idx="1"/>
          </p:nvPr>
        </p:nvSpPr>
        <p:spPr/>
        <p:txBody>
          <a:bodyPr>
            <a:normAutofit fontScale="92500" lnSpcReduction="20000"/>
          </a:bodyPr>
          <a:lstStyle/>
          <a:p>
            <a:r>
              <a:rPr lang="en-US" dirty="0" smtClean="0"/>
              <a:t>If a boat:</a:t>
            </a:r>
          </a:p>
          <a:p>
            <a:pPr lvl="1"/>
            <a:r>
              <a:rPr lang="en-US" dirty="0" smtClean="0"/>
              <a:t>does not appear on the database;</a:t>
            </a:r>
          </a:p>
          <a:p>
            <a:pPr lvl="1"/>
            <a:r>
              <a:rPr lang="en-US" dirty="0" smtClean="0"/>
              <a:t>has a new owner; or</a:t>
            </a:r>
          </a:p>
          <a:p>
            <a:pPr lvl="1"/>
            <a:r>
              <a:rPr lang="en-US" dirty="0" smtClean="0"/>
              <a:t>if the measurement value is “OK”, </a:t>
            </a:r>
          </a:p>
          <a:p>
            <a:pPr indent="0">
              <a:buNone/>
            </a:pPr>
            <a:r>
              <a:rPr lang="en-US" b="1" i="1" dirty="0" smtClean="0">
                <a:solidFill>
                  <a:schemeClr val="tx2"/>
                </a:solidFill>
              </a:rPr>
              <a:t>it </a:t>
            </a:r>
            <a:r>
              <a:rPr lang="en-US" b="1" i="1" u="sng" dirty="0" smtClean="0">
                <a:solidFill>
                  <a:schemeClr val="tx2"/>
                </a:solidFill>
              </a:rPr>
              <a:t>must</a:t>
            </a:r>
            <a:r>
              <a:rPr lang="en-US" b="1" i="1" dirty="0" smtClean="0">
                <a:solidFill>
                  <a:schemeClr val="tx2"/>
                </a:solidFill>
              </a:rPr>
              <a:t> be measured and the numerical values entered on the Measurement Form</a:t>
            </a:r>
            <a:r>
              <a:rPr lang="en-US" dirty="0" smtClean="0"/>
              <a:t>.</a:t>
            </a:r>
          </a:p>
          <a:p>
            <a:r>
              <a:rPr lang="en-US" dirty="0" smtClean="0"/>
              <a:t>The measured value (</a:t>
            </a:r>
            <a:r>
              <a:rPr lang="en-US" b="1" i="1" dirty="0">
                <a:solidFill>
                  <a:schemeClr val="tx2"/>
                </a:solidFill>
              </a:rPr>
              <a:t>in </a:t>
            </a:r>
            <a:r>
              <a:rPr lang="en-US" b="1" i="1" u="sng" dirty="0">
                <a:solidFill>
                  <a:schemeClr val="tx2"/>
                </a:solidFill>
              </a:rPr>
              <a:t>inches</a:t>
            </a:r>
            <a:r>
              <a:rPr lang="en-US" b="1" i="1" dirty="0">
                <a:solidFill>
                  <a:schemeClr val="tx2"/>
                </a:solidFill>
              </a:rPr>
              <a:t>, not feet and inches</a:t>
            </a:r>
            <a:r>
              <a:rPr lang="en-US" dirty="0" smtClean="0"/>
              <a:t>) must be entered on the form.</a:t>
            </a:r>
          </a:p>
          <a:p>
            <a:r>
              <a:rPr lang="en-US" b="1" i="1" dirty="0">
                <a:solidFill>
                  <a:schemeClr val="tx2"/>
                </a:solidFill>
              </a:rPr>
              <a:t>Use the 2” mark on the tape measure </a:t>
            </a:r>
            <a:r>
              <a:rPr lang="en-US" dirty="0" smtClean="0"/>
              <a:t>rather than the absolute end, which could have wear or a right angle fitting.</a:t>
            </a:r>
          </a:p>
          <a:p>
            <a:endParaRPr lang="en-US" dirty="0"/>
          </a:p>
        </p:txBody>
      </p:sp>
      <p:pic>
        <p:nvPicPr>
          <p:cNvPr id="4" name="Picture 3" descr="ISCA.gif"/>
          <p:cNvPicPr>
            <a:picLocks noChangeAspect="1"/>
          </p:cNvPicPr>
          <p:nvPr/>
        </p:nvPicPr>
        <p:blipFill>
          <a:blip r:embed="rId3"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4" cstate="print"/>
          <a:srcRect/>
          <a:stretch>
            <a:fillRect/>
          </a:stretch>
        </p:blipFill>
        <p:spPr bwMode="auto">
          <a:xfrm>
            <a:off x="7010400" y="457200"/>
            <a:ext cx="1524000" cy="87074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Mast Band</a:t>
            </a:r>
            <a:endParaRPr lang="en-US" dirty="0"/>
          </a:p>
        </p:txBody>
      </p:sp>
      <p:sp>
        <p:nvSpPr>
          <p:cNvPr id="22" name="Content Placeholder 21"/>
          <p:cNvSpPr>
            <a:spLocks noGrp="1"/>
          </p:cNvSpPr>
          <p:nvPr>
            <p:ph idx="1"/>
          </p:nvPr>
        </p:nvSpPr>
        <p:spPr/>
        <p:txBody>
          <a:bodyPr>
            <a:normAutofit/>
          </a:bodyPr>
          <a:lstStyle/>
          <a:p>
            <a:endParaRPr lang="en-US" dirty="0" smtClean="0"/>
          </a:p>
          <a:p>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pic>
        <p:nvPicPr>
          <p:cNvPr id="7" name="Picture 6" descr="Lower Mast Band-Upper.jpg"/>
          <p:cNvPicPr>
            <a:picLocks noChangeAspect="1"/>
          </p:cNvPicPr>
          <p:nvPr/>
        </p:nvPicPr>
        <p:blipFill>
          <a:blip r:embed="rId4" cstate="print"/>
          <a:stretch>
            <a:fillRect/>
          </a:stretch>
        </p:blipFill>
        <p:spPr>
          <a:xfrm>
            <a:off x="457200" y="1524000"/>
            <a:ext cx="3821225" cy="3048000"/>
          </a:xfrm>
          <a:prstGeom prst="rect">
            <a:avLst/>
          </a:prstGeom>
        </p:spPr>
      </p:pic>
      <p:sp>
        <p:nvSpPr>
          <p:cNvPr id="8" name="TextBox 7"/>
          <p:cNvSpPr txBox="1"/>
          <p:nvPr/>
        </p:nvSpPr>
        <p:spPr>
          <a:xfrm>
            <a:off x="4800600" y="4724400"/>
            <a:ext cx="3733800" cy="1200329"/>
          </a:xfrm>
          <a:prstGeom prst="rect">
            <a:avLst/>
          </a:prstGeom>
          <a:noFill/>
          <a:ln>
            <a:solidFill>
              <a:schemeClr val="tx1"/>
            </a:solidFill>
          </a:ln>
        </p:spPr>
        <p:txBody>
          <a:bodyPr wrap="square" rtlCol="0">
            <a:spAutoFit/>
          </a:bodyPr>
          <a:lstStyle/>
          <a:p>
            <a:r>
              <a:rPr lang="en-US" dirty="0" smtClean="0"/>
              <a:t>Usually, the 2” mark should be placed 3/8” below the butt of the mast to account for the 3/8” thickness of the mast step.</a:t>
            </a:r>
            <a:endParaRPr lang="en-US" dirty="0"/>
          </a:p>
        </p:txBody>
      </p:sp>
      <p:sp>
        <p:nvSpPr>
          <p:cNvPr id="9" name="TextBox 8"/>
          <p:cNvSpPr txBox="1"/>
          <p:nvPr/>
        </p:nvSpPr>
        <p:spPr>
          <a:xfrm>
            <a:off x="457200" y="4724400"/>
            <a:ext cx="3810000" cy="1477328"/>
          </a:xfrm>
          <a:prstGeom prst="rect">
            <a:avLst/>
          </a:prstGeom>
          <a:noFill/>
          <a:ln>
            <a:solidFill>
              <a:schemeClr val="tx1"/>
            </a:solidFill>
          </a:ln>
        </p:spPr>
        <p:txBody>
          <a:bodyPr wrap="square" rtlCol="0">
            <a:spAutoFit/>
          </a:bodyPr>
          <a:lstStyle/>
          <a:p>
            <a:r>
              <a:rPr lang="en-US" dirty="0" smtClean="0"/>
              <a:t>The measurement must be taken from the upper side of the band to the nearest 1/8” (Here, 24.5”, minus 2” for the tape measure equals </a:t>
            </a:r>
            <a:r>
              <a:rPr lang="en-US" b="1" u="sng" dirty="0" smtClean="0">
                <a:solidFill>
                  <a:srgbClr val="002060"/>
                </a:solidFill>
              </a:rPr>
              <a:t>22.5</a:t>
            </a:r>
            <a:r>
              <a:rPr lang="en-US" dirty="0" smtClean="0"/>
              <a:t>” entered on the form.</a:t>
            </a:r>
            <a:endParaRPr lang="en-US" dirty="0"/>
          </a:p>
        </p:txBody>
      </p:sp>
      <p:grpSp>
        <p:nvGrpSpPr>
          <p:cNvPr id="3" name="Group 10"/>
          <p:cNvGrpSpPr/>
          <p:nvPr/>
        </p:nvGrpSpPr>
        <p:grpSpPr>
          <a:xfrm>
            <a:off x="4800600" y="1600200"/>
            <a:ext cx="3923545" cy="3071130"/>
            <a:chOff x="4800600" y="1600200"/>
            <a:chExt cx="3923545" cy="3071130"/>
          </a:xfrm>
        </p:grpSpPr>
        <p:pic>
          <p:nvPicPr>
            <p:cNvPr id="6" name="Picture 5" descr="Lower Mast Band-Lower.jpg"/>
            <p:cNvPicPr>
              <a:picLocks noChangeAspect="1"/>
            </p:cNvPicPr>
            <p:nvPr/>
          </p:nvPicPr>
          <p:blipFill>
            <a:blip r:embed="rId5" cstate="print"/>
            <a:stretch>
              <a:fillRect/>
            </a:stretch>
          </p:blipFill>
          <p:spPr>
            <a:xfrm>
              <a:off x="4800600" y="1600200"/>
              <a:ext cx="3923545" cy="3071130"/>
            </a:xfrm>
            <a:prstGeom prst="rect">
              <a:avLst/>
            </a:prstGeom>
          </p:spPr>
        </p:pic>
        <p:sp>
          <p:nvSpPr>
            <p:cNvPr id="10" name="Oval 9"/>
            <p:cNvSpPr/>
            <p:nvPr/>
          </p:nvSpPr>
          <p:spPr>
            <a:xfrm>
              <a:off x="7162800" y="2895600"/>
              <a:ext cx="685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Mast Band</a:t>
            </a:r>
            <a:endParaRPr lang="en-US" dirty="0"/>
          </a:p>
        </p:txBody>
      </p:sp>
      <p:sp>
        <p:nvSpPr>
          <p:cNvPr id="22" name="Content Placeholder 21"/>
          <p:cNvSpPr>
            <a:spLocks noGrp="1"/>
          </p:cNvSpPr>
          <p:nvPr>
            <p:ph idx="1"/>
          </p:nvPr>
        </p:nvSpPr>
        <p:spPr/>
        <p:txBody>
          <a:bodyPr>
            <a:normAutofit/>
          </a:bodyPr>
          <a:lstStyle/>
          <a:p>
            <a:endParaRPr lang="en-US" dirty="0" smtClean="0"/>
          </a:p>
          <a:p>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
        <p:nvSpPr>
          <p:cNvPr id="8" name="TextBox 7"/>
          <p:cNvSpPr txBox="1"/>
          <p:nvPr/>
        </p:nvSpPr>
        <p:spPr>
          <a:xfrm>
            <a:off x="4419600" y="4724400"/>
            <a:ext cx="3733800" cy="1754326"/>
          </a:xfrm>
          <a:prstGeom prst="rect">
            <a:avLst/>
          </a:prstGeom>
          <a:noFill/>
          <a:ln>
            <a:solidFill>
              <a:schemeClr val="tx1"/>
            </a:solidFill>
          </a:ln>
        </p:spPr>
        <p:txBody>
          <a:bodyPr wrap="square" rtlCol="0">
            <a:spAutoFit/>
          </a:bodyPr>
          <a:lstStyle/>
          <a:p>
            <a:r>
              <a:rPr lang="en-US" dirty="0" smtClean="0"/>
              <a:t>The measurement is made to the </a:t>
            </a:r>
            <a:r>
              <a:rPr lang="en-US" b="1" u="sng" dirty="0" smtClean="0"/>
              <a:t>lower</a:t>
            </a:r>
            <a:r>
              <a:rPr lang="en-US" dirty="0" smtClean="0"/>
              <a:t> edge of the upper band. Subtract 2” because the upper end of the lower band is at the 2” point and enter the resulting number (i.e. 252.0”)</a:t>
            </a:r>
            <a:endParaRPr lang="en-US" dirty="0"/>
          </a:p>
        </p:txBody>
      </p:sp>
      <p:sp>
        <p:nvSpPr>
          <p:cNvPr id="9" name="TextBox 8"/>
          <p:cNvSpPr txBox="1"/>
          <p:nvPr/>
        </p:nvSpPr>
        <p:spPr>
          <a:xfrm>
            <a:off x="457200" y="4724400"/>
            <a:ext cx="3810000" cy="646331"/>
          </a:xfrm>
          <a:prstGeom prst="rect">
            <a:avLst/>
          </a:prstGeom>
          <a:noFill/>
          <a:ln>
            <a:solidFill>
              <a:schemeClr val="tx1"/>
            </a:solidFill>
          </a:ln>
        </p:spPr>
        <p:txBody>
          <a:bodyPr wrap="square" rtlCol="0">
            <a:spAutoFit/>
          </a:bodyPr>
          <a:lstStyle/>
          <a:p>
            <a:r>
              <a:rPr lang="en-US" dirty="0" smtClean="0"/>
              <a:t>Place the 2” mark on the upper edge of the lower mast band.</a:t>
            </a:r>
            <a:endParaRPr lang="en-US" dirty="0"/>
          </a:p>
        </p:txBody>
      </p:sp>
      <p:pic>
        <p:nvPicPr>
          <p:cNvPr id="11" name="Picture 10" descr="Upper Mast Band-Lower.jpg"/>
          <p:cNvPicPr>
            <a:picLocks noChangeAspect="1"/>
          </p:cNvPicPr>
          <p:nvPr/>
        </p:nvPicPr>
        <p:blipFill>
          <a:blip r:embed="rId4" cstate="print"/>
          <a:stretch>
            <a:fillRect/>
          </a:stretch>
        </p:blipFill>
        <p:spPr>
          <a:xfrm>
            <a:off x="457200" y="1600200"/>
            <a:ext cx="3784321" cy="2895600"/>
          </a:xfrm>
          <a:prstGeom prst="rect">
            <a:avLst/>
          </a:prstGeom>
        </p:spPr>
      </p:pic>
      <p:pic>
        <p:nvPicPr>
          <p:cNvPr id="12" name="Picture 11" descr="Upper Mast Band-Upper.jpg"/>
          <p:cNvPicPr>
            <a:picLocks noChangeAspect="1"/>
          </p:cNvPicPr>
          <p:nvPr/>
        </p:nvPicPr>
        <p:blipFill>
          <a:blip r:embed="rId5" cstate="print"/>
          <a:stretch>
            <a:fillRect/>
          </a:stretch>
        </p:blipFill>
        <p:spPr>
          <a:xfrm>
            <a:off x="4343400" y="1600200"/>
            <a:ext cx="4191000" cy="286731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Boom Band</a:t>
            </a:r>
            <a:endParaRPr lang="en-US" dirty="0"/>
          </a:p>
        </p:txBody>
      </p:sp>
      <p:sp>
        <p:nvSpPr>
          <p:cNvPr id="22" name="Content Placeholder 21"/>
          <p:cNvSpPr>
            <a:spLocks noGrp="1"/>
          </p:cNvSpPr>
          <p:nvPr>
            <p:ph idx="1"/>
          </p:nvPr>
        </p:nvSpPr>
        <p:spPr/>
        <p:txBody>
          <a:bodyPr>
            <a:normAutofit/>
          </a:bodyPr>
          <a:lstStyle/>
          <a:p>
            <a:endParaRPr lang="en-US" dirty="0" smtClean="0"/>
          </a:p>
          <a:p>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
        <p:nvSpPr>
          <p:cNvPr id="8" name="TextBox 7"/>
          <p:cNvSpPr txBox="1"/>
          <p:nvPr/>
        </p:nvSpPr>
        <p:spPr>
          <a:xfrm>
            <a:off x="5715000" y="3962400"/>
            <a:ext cx="2971800" cy="1754326"/>
          </a:xfrm>
          <a:prstGeom prst="rect">
            <a:avLst/>
          </a:prstGeom>
          <a:noFill/>
          <a:ln>
            <a:solidFill>
              <a:schemeClr val="tx1"/>
            </a:solidFill>
          </a:ln>
        </p:spPr>
        <p:txBody>
          <a:bodyPr wrap="square" rtlCol="0">
            <a:spAutoFit/>
          </a:bodyPr>
          <a:lstStyle/>
          <a:p>
            <a:r>
              <a:rPr lang="en-US" dirty="0" smtClean="0"/>
              <a:t>The older, adjustable gooseneck should be measured from the track that runs up and down on the mast. No allowance for gooseneck.</a:t>
            </a:r>
            <a:endParaRPr lang="en-US" dirty="0"/>
          </a:p>
        </p:txBody>
      </p:sp>
      <p:sp>
        <p:nvSpPr>
          <p:cNvPr id="9" name="TextBox 8"/>
          <p:cNvSpPr txBox="1"/>
          <p:nvPr/>
        </p:nvSpPr>
        <p:spPr>
          <a:xfrm>
            <a:off x="381000" y="3810000"/>
            <a:ext cx="2286000" cy="1477328"/>
          </a:xfrm>
          <a:prstGeom prst="rect">
            <a:avLst/>
          </a:prstGeom>
          <a:noFill/>
          <a:ln>
            <a:solidFill>
              <a:schemeClr val="tx1"/>
            </a:solidFill>
          </a:ln>
        </p:spPr>
        <p:txBody>
          <a:bodyPr wrap="square" rtlCol="0">
            <a:spAutoFit/>
          </a:bodyPr>
          <a:lstStyle/>
          <a:p>
            <a:r>
              <a:rPr lang="en-US" dirty="0" smtClean="0"/>
              <a:t>The most common gooseneck  is 1.5” from the back of the mast to the face of the boom</a:t>
            </a:r>
            <a:endParaRPr lang="en-US" dirty="0"/>
          </a:p>
        </p:txBody>
      </p:sp>
      <p:sp>
        <p:nvSpPr>
          <p:cNvPr id="12" name="TextBox 11"/>
          <p:cNvSpPr txBox="1"/>
          <p:nvPr/>
        </p:nvSpPr>
        <p:spPr>
          <a:xfrm>
            <a:off x="2971800" y="4038600"/>
            <a:ext cx="2667000" cy="2585323"/>
          </a:xfrm>
          <a:prstGeom prst="rect">
            <a:avLst/>
          </a:prstGeom>
          <a:noFill/>
          <a:ln>
            <a:solidFill>
              <a:schemeClr val="tx1"/>
            </a:solidFill>
          </a:ln>
        </p:spPr>
        <p:txBody>
          <a:bodyPr wrap="square" rtlCol="0">
            <a:spAutoFit/>
          </a:bodyPr>
          <a:lstStyle/>
          <a:p>
            <a:r>
              <a:rPr lang="en-US" dirty="0" smtClean="0"/>
              <a:t>The measurement is taken from the face of the boom to the inside of the boom band. The minimum is 147”, including the 1.5” of the gooseneck at left. Enter the number in inches (i.e. “147.25”, not “12’ 3.25”)</a:t>
            </a:r>
            <a:endParaRPr lang="en-US" dirty="0"/>
          </a:p>
        </p:txBody>
      </p:sp>
      <p:pic>
        <p:nvPicPr>
          <p:cNvPr id="13" name="Picture 12" descr="Boom Band-Gooseneck.jpg"/>
          <p:cNvPicPr>
            <a:picLocks noChangeAspect="1"/>
          </p:cNvPicPr>
          <p:nvPr/>
        </p:nvPicPr>
        <p:blipFill>
          <a:blip r:embed="rId4" cstate="print"/>
          <a:stretch>
            <a:fillRect/>
          </a:stretch>
        </p:blipFill>
        <p:spPr>
          <a:xfrm>
            <a:off x="381000" y="1524000"/>
            <a:ext cx="2438887" cy="2133600"/>
          </a:xfrm>
          <a:prstGeom prst="rect">
            <a:avLst/>
          </a:prstGeom>
        </p:spPr>
      </p:pic>
      <p:pic>
        <p:nvPicPr>
          <p:cNvPr id="15" name="Picture 14" descr="Boom Band-Boom Face.jpg"/>
          <p:cNvPicPr>
            <a:picLocks noChangeAspect="1"/>
          </p:cNvPicPr>
          <p:nvPr/>
        </p:nvPicPr>
        <p:blipFill>
          <a:blip r:embed="rId5" cstate="print"/>
          <a:stretch>
            <a:fillRect/>
          </a:stretch>
        </p:blipFill>
        <p:spPr>
          <a:xfrm>
            <a:off x="2895600" y="1524000"/>
            <a:ext cx="2743200" cy="2490186"/>
          </a:xfrm>
          <a:prstGeom prst="rect">
            <a:avLst/>
          </a:prstGeom>
        </p:spPr>
      </p:pic>
      <p:pic>
        <p:nvPicPr>
          <p:cNvPr id="16" name="Picture 15" descr="Boom Band-Gooseneck Adjust.jpg"/>
          <p:cNvPicPr>
            <a:picLocks noChangeAspect="1"/>
          </p:cNvPicPr>
          <p:nvPr/>
        </p:nvPicPr>
        <p:blipFill>
          <a:blip r:embed="rId6" cstate="print"/>
          <a:stretch>
            <a:fillRect/>
          </a:stretch>
        </p:blipFill>
        <p:spPr>
          <a:xfrm>
            <a:off x="5715000" y="1524000"/>
            <a:ext cx="2971800" cy="2307006"/>
          </a:xfrm>
          <a:prstGeom prst="rect">
            <a:avLst/>
          </a:prstGeom>
        </p:spPr>
      </p:pic>
      <p:cxnSp>
        <p:nvCxnSpPr>
          <p:cNvPr id="18" name="Straight Connector 17"/>
          <p:cNvCxnSpPr/>
          <p:nvPr/>
        </p:nvCxnSpPr>
        <p:spPr>
          <a:xfrm>
            <a:off x="762000" y="2514600"/>
            <a:ext cx="9906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0" y="3124200"/>
            <a:ext cx="9906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19200" y="2667000"/>
            <a:ext cx="609600" cy="369332"/>
          </a:xfrm>
          <a:prstGeom prst="rect">
            <a:avLst/>
          </a:prstGeom>
          <a:noFill/>
        </p:spPr>
        <p:txBody>
          <a:bodyPr wrap="square" rtlCol="0">
            <a:spAutoFit/>
          </a:bodyPr>
          <a:lstStyle/>
          <a:p>
            <a:r>
              <a:rPr lang="en-US" dirty="0" smtClean="0">
                <a:solidFill>
                  <a:srgbClr val="FF0000"/>
                </a:solidFill>
              </a:rPr>
              <a:t>1.5”</a:t>
            </a:r>
            <a:endParaRPr lang="en-US" dirty="0">
              <a:solidFill>
                <a:srgbClr val="FF0000"/>
              </a:solidFill>
            </a:endParaRPr>
          </a:p>
        </p:txBody>
      </p:sp>
      <p:sp>
        <p:nvSpPr>
          <p:cNvPr id="21" name="TextBox 20"/>
          <p:cNvSpPr txBox="1"/>
          <p:nvPr/>
        </p:nvSpPr>
        <p:spPr>
          <a:xfrm>
            <a:off x="4191000" y="3352800"/>
            <a:ext cx="1447800" cy="646331"/>
          </a:xfrm>
          <a:prstGeom prst="rect">
            <a:avLst/>
          </a:prstGeom>
          <a:noFill/>
        </p:spPr>
        <p:txBody>
          <a:bodyPr wrap="square" rtlCol="0">
            <a:spAutoFit/>
          </a:bodyPr>
          <a:lstStyle/>
          <a:p>
            <a:r>
              <a:rPr lang="en-US" dirty="0" smtClean="0">
                <a:solidFill>
                  <a:srgbClr val="FF0000"/>
                </a:solidFill>
              </a:rPr>
              <a:t>Add 1.5” for gooseneck</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Spinnaker Hoist</a:t>
            </a:r>
            <a:endParaRPr lang="en-US" dirty="0"/>
          </a:p>
        </p:txBody>
      </p:sp>
      <p:sp>
        <p:nvSpPr>
          <p:cNvPr id="22" name="Content Placeholder 21"/>
          <p:cNvSpPr>
            <a:spLocks noGrp="1"/>
          </p:cNvSpPr>
          <p:nvPr>
            <p:ph idx="1"/>
          </p:nvPr>
        </p:nvSpPr>
        <p:spPr/>
        <p:txBody>
          <a:bodyPr>
            <a:normAutofit/>
          </a:bodyPr>
          <a:lstStyle/>
          <a:p>
            <a:endParaRPr lang="en-US" dirty="0" smtClean="0"/>
          </a:p>
          <a:p>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
        <p:nvSpPr>
          <p:cNvPr id="8" name="TextBox 7"/>
          <p:cNvSpPr txBox="1"/>
          <p:nvPr/>
        </p:nvSpPr>
        <p:spPr>
          <a:xfrm>
            <a:off x="4419600" y="4724400"/>
            <a:ext cx="3733800" cy="1477328"/>
          </a:xfrm>
          <a:prstGeom prst="rect">
            <a:avLst/>
          </a:prstGeom>
          <a:noFill/>
          <a:ln>
            <a:solidFill>
              <a:schemeClr val="tx1"/>
            </a:solidFill>
          </a:ln>
        </p:spPr>
        <p:txBody>
          <a:bodyPr wrap="square" rtlCol="0">
            <a:spAutoFit/>
          </a:bodyPr>
          <a:lstStyle/>
          <a:p>
            <a:r>
              <a:rPr lang="en-US" dirty="0" smtClean="0"/>
              <a:t>The measurement is made to the top of the </a:t>
            </a:r>
            <a:r>
              <a:rPr lang="en-US" dirty="0" err="1" smtClean="0"/>
              <a:t>sheeve</a:t>
            </a:r>
            <a:r>
              <a:rPr lang="en-US" dirty="0" smtClean="0"/>
              <a:t> when lying flat against the mast. The maximum is 18’ 6” or 222”. Remember to subtract the 2” for the bottom measurement.</a:t>
            </a:r>
            <a:endParaRPr lang="en-US" dirty="0"/>
          </a:p>
        </p:txBody>
      </p:sp>
      <p:sp>
        <p:nvSpPr>
          <p:cNvPr id="9" name="TextBox 8"/>
          <p:cNvSpPr txBox="1"/>
          <p:nvPr/>
        </p:nvSpPr>
        <p:spPr>
          <a:xfrm>
            <a:off x="457200" y="4724400"/>
            <a:ext cx="3810000" cy="923330"/>
          </a:xfrm>
          <a:prstGeom prst="rect">
            <a:avLst/>
          </a:prstGeom>
          <a:noFill/>
          <a:ln>
            <a:solidFill>
              <a:schemeClr val="tx1"/>
            </a:solidFill>
          </a:ln>
        </p:spPr>
        <p:txBody>
          <a:bodyPr wrap="square" rtlCol="0">
            <a:spAutoFit/>
          </a:bodyPr>
          <a:lstStyle/>
          <a:p>
            <a:r>
              <a:rPr lang="en-US" dirty="0" smtClean="0"/>
              <a:t>Place the 2 3/8” mark on the upper edge of the lower mast band to account for the 3/8” mast step.</a:t>
            </a:r>
            <a:endParaRPr lang="en-US" dirty="0"/>
          </a:p>
        </p:txBody>
      </p:sp>
      <p:pic>
        <p:nvPicPr>
          <p:cNvPr id="13" name="Picture 12" descr="Spinnaker Hoist2.jpg"/>
          <p:cNvPicPr>
            <a:picLocks noChangeAspect="1"/>
          </p:cNvPicPr>
          <p:nvPr/>
        </p:nvPicPr>
        <p:blipFill>
          <a:blip r:embed="rId4" cstate="print"/>
          <a:srcRect/>
          <a:stretch>
            <a:fillRect/>
          </a:stretch>
        </p:blipFill>
        <p:spPr>
          <a:xfrm>
            <a:off x="4419600" y="1447800"/>
            <a:ext cx="4038600" cy="3101068"/>
          </a:xfrm>
          <a:prstGeom prst="rect">
            <a:avLst/>
          </a:prstGeom>
        </p:spPr>
      </p:pic>
      <p:grpSp>
        <p:nvGrpSpPr>
          <p:cNvPr id="3" name="Group 13"/>
          <p:cNvGrpSpPr/>
          <p:nvPr/>
        </p:nvGrpSpPr>
        <p:grpSpPr>
          <a:xfrm>
            <a:off x="381000" y="1447800"/>
            <a:ext cx="3923545" cy="3071130"/>
            <a:chOff x="4800600" y="1600200"/>
            <a:chExt cx="3923545" cy="3071130"/>
          </a:xfrm>
        </p:grpSpPr>
        <p:pic>
          <p:nvPicPr>
            <p:cNvPr id="15" name="Picture 14" descr="Lower Mast Band-Lower.jpg"/>
            <p:cNvPicPr>
              <a:picLocks noChangeAspect="1"/>
            </p:cNvPicPr>
            <p:nvPr/>
          </p:nvPicPr>
          <p:blipFill>
            <a:blip r:embed="rId5" cstate="print"/>
            <a:stretch>
              <a:fillRect/>
            </a:stretch>
          </p:blipFill>
          <p:spPr>
            <a:xfrm>
              <a:off x="4800600" y="1600200"/>
              <a:ext cx="3923545" cy="3071130"/>
            </a:xfrm>
            <a:prstGeom prst="rect">
              <a:avLst/>
            </a:prstGeom>
          </p:spPr>
        </p:pic>
        <p:sp>
          <p:nvSpPr>
            <p:cNvPr id="16" name="Oval 15"/>
            <p:cNvSpPr/>
            <p:nvPr/>
          </p:nvSpPr>
          <p:spPr>
            <a:xfrm>
              <a:off x="7162800" y="2895600"/>
              <a:ext cx="685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Form</a:t>
            </a:r>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grpSp>
        <p:nvGrpSpPr>
          <p:cNvPr id="11" name="Group 10"/>
          <p:cNvGrpSpPr/>
          <p:nvPr/>
        </p:nvGrpSpPr>
        <p:grpSpPr>
          <a:xfrm>
            <a:off x="2362200" y="1219200"/>
            <a:ext cx="3938809" cy="5000625"/>
            <a:chOff x="1219200" y="1219200"/>
            <a:chExt cx="3938809" cy="5000625"/>
          </a:xfrm>
        </p:grpSpPr>
        <p:pic>
          <p:nvPicPr>
            <p:cNvPr id="2050" name="Picture 2"/>
            <p:cNvPicPr>
              <a:picLocks noChangeAspect="1" noChangeArrowheads="1"/>
            </p:cNvPicPr>
            <p:nvPr/>
          </p:nvPicPr>
          <p:blipFill>
            <a:blip r:embed="rId4" cstate="print"/>
            <a:srcRect/>
            <a:stretch>
              <a:fillRect/>
            </a:stretch>
          </p:blipFill>
          <p:spPr bwMode="auto">
            <a:xfrm>
              <a:off x="1295400" y="1219200"/>
              <a:ext cx="3862609" cy="5000625"/>
            </a:xfrm>
            <a:prstGeom prst="rect">
              <a:avLst/>
            </a:prstGeom>
            <a:noFill/>
            <a:ln w="9525">
              <a:noFill/>
              <a:miter lim="800000"/>
              <a:headEnd/>
              <a:tailEnd/>
            </a:ln>
          </p:spPr>
        </p:pic>
        <p:sp>
          <p:nvSpPr>
            <p:cNvPr id="7" name="Rounded Rectangle 6"/>
            <p:cNvSpPr/>
            <p:nvPr/>
          </p:nvSpPr>
          <p:spPr>
            <a:xfrm>
              <a:off x="1219200" y="1981200"/>
              <a:ext cx="381000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219200" y="2895600"/>
              <a:ext cx="22860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505200" y="2895600"/>
              <a:ext cx="15240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1219200" y="3505200"/>
              <a:ext cx="38100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381000" y="2057400"/>
            <a:ext cx="1524000" cy="369332"/>
          </a:xfrm>
          <a:prstGeom prst="rect">
            <a:avLst/>
          </a:prstGeom>
          <a:noFill/>
          <a:ln>
            <a:solidFill>
              <a:schemeClr val="tx1"/>
            </a:solidFill>
          </a:ln>
        </p:spPr>
        <p:txBody>
          <a:bodyPr wrap="square" rtlCol="0">
            <a:spAutoFit/>
          </a:bodyPr>
          <a:lstStyle/>
          <a:p>
            <a:pPr algn="ctr"/>
            <a:r>
              <a:rPr lang="en-US" dirty="0" smtClean="0"/>
              <a:t>Boat Mass</a:t>
            </a:r>
            <a:endParaRPr lang="en-US" dirty="0"/>
          </a:p>
        </p:txBody>
      </p:sp>
      <p:cxnSp>
        <p:nvCxnSpPr>
          <p:cNvPr id="14" name="Straight Arrow Connector 13"/>
          <p:cNvCxnSpPr>
            <a:stCxn id="12" idx="3"/>
          </p:cNvCxnSpPr>
          <p:nvPr/>
        </p:nvCxnSpPr>
        <p:spPr>
          <a:xfrm>
            <a:off x="1905000" y="2242066"/>
            <a:ext cx="457200" cy="4393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1000" y="2971800"/>
            <a:ext cx="1524000" cy="369332"/>
          </a:xfrm>
          <a:prstGeom prst="rect">
            <a:avLst/>
          </a:prstGeom>
          <a:noFill/>
          <a:ln>
            <a:solidFill>
              <a:schemeClr val="tx1"/>
            </a:solidFill>
          </a:ln>
        </p:spPr>
        <p:txBody>
          <a:bodyPr wrap="square" rtlCol="0">
            <a:spAutoFit/>
          </a:bodyPr>
          <a:lstStyle/>
          <a:p>
            <a:pPr algn="ctr"/>
            <a:r>
              <a:rPr lang="en-US" dirty="0" smtClean="0"/>
              <a:t>Spars</a:t>
            </a:r>
            <a:endParaRPr lang="en-US" dirty="0"/>
          </a:p>
        </p:txBody>
      </p:sp>
      <p:sp>
        <p:nvSpPr>
          <p:cNvPr id="16" name="TextBox 15"/>
          <p:cNvSpPr txBox="1"/>
          <p:nvPr/>
        </p:nvSpPr>
        <p:spPr>
          <a:xfrm>
            <a:off x="381000" y="3657600"/>
            <a:ext cx="1524000" cy="369332"/>
          </a:xfrm>
          <a:prstGeom prst="rect">
            <a:avLst/>
          </a:prstGeom>
          <a:noFill/>
          <a:ln>
            <a:solidFill>
              <a:schemeClr val="tx1"/>
            </a:solidFill>
          </a:ln>
        </p:spPr>
        <p:txBody>
          <a:bodyPr wrap="square" rtlCol="0">
            <a:spAutoFit/>
          </a:bodyPr>
          <a:lstStyle/>
          <a:p>
            <a:pPr algn="ctr"/>
            <a:r>
              <a:rPr lang="en-US" dirty="0" smtClean="0"/>
              <a:t>Hull</a:t>
            </a:r>
            <a:endParaRPr lang="en-US" dirty="0"/>
          </a:p>
        </p:txBody>
      </p:sp>
      <p:sp>
        <p:nvSpPr>
          <p:cNvPr id="17" name="TextBox 16"/>
          <p:cNvSpPr txBox="1"/>
          <p:nvPr/>
        </p:nvSpPr>
        <p:spPr>
          <a:xfrm>
            <a:off x="6629400" y="2971800"/>
            <a:ext cx="1524000" cy="369332"/>
          </a:xfrm>
          <a:prstGeom prst="rect">
            <a:avLst/>
          </a:prstGeom>
          <a:noFill/>
          <a:ln>
            <a:solidFill>
              <a:schemeClr val="tx1"/>
            </a:solidFill>
          </a:ln>
        </p:spPr>
        <p:txBody>
          <a:bodyPr wrap="square" rtlCol="0">
            <a:spAutoFit/>
          </a:bodyPr>
          <a:lstStyle/>
          <a:p>
            <a:pPr algn="ctr"/>
            <a:r>
              <a:rPr lang="en-US" dirty="0" smtClean="0"/>
              <a:t>Safety</a:t>
            </a:r>
            <a:endParaRPr lang="en-US" dirty="0"/>
          </a:p>
        </p:txBody>
      </p:sp>
      <p:sp>
        <p:nvSpPr>
          <p:cNvPr id="18" name="TextBox 17"/>
          <p:cNvSpPr txBox="1"/>
          <p:nvPr/>
        </p:nvSpPr>
        <p:spPr>
          <a:xfrm>
            <a:off x="381000" y="4419600"/>
            <a:ext cx="1524000" cy="923330"/>
          </a:xfrm>
          <a:prstGeom prst="rect">
            <a:avLst/>
          </a:prstGeom>
          <a:noFill/>
          <a:ln>
            <a:solidFill>
              <a:schemeClr val="tx1"/>
            </a:solidFill>
          </a:ln>
        </p:spPr>
        <p:txBody>
          <a:bodyPr wrap="square" rtlCol="0">
            <a:spAutoFit/>
          </a:bodyPr>
          <a:lstStyle/>
          <a:p>
            <a:pPr algn="ctr"/>
            <a:r>
              <a:rPr lang="en-US" dirty="0" smtClean="0"/>
              <a:t>Measurement Committee Signoff</a:t>
            </a:r>
            <a:endParaRPr lang="en-US" dirty="0"/>
          </a:p>
        </p:txBody>
      </p:sp>
      <p:sp>
        <p:nvSpPr>
          <p:cNvPr id="19" name="TextBox 18"/>
          <p:cNvSpPr txBox="1"/>
          <p:nvPr/>
        </p:nvSpPr>
        <p:spPr>
          <a:xfrm>
            <a:off x="6705600" y="4876800"/>
            <a:ext cx="1524000" cy="646331"/>
          </a:xfrm>
          <a:prstGeom prst="rect">
            <a:avLst/>
          </a:prstGeom>
          <a:noFill/>
          <a:ln>
            <a:solidFill>
              <a:schemeClr val="tx1"/>
            </a:solidFill>
          </a:ln>
        </p:spPr>
        <p:txBody>
          <a:bodyPr wrap="square" rtlCol="0">
            <a:spAutoFit/>
          </a:bodyPr>
          <a:lstStyle/>
          <a:p>
            <a:pPr algn="ctr"/>
            <a:r>
              <a:rPr lang="en-US" dirty="0" smtClean="0"/>
              <a:t>Competitor Signoff</a:t>
            </a:r>
            <a:endParaRPr lang="en-US" dirty="0"/>
          </a:p>
        </p:txBody>
      </p:sp>
      <p:cxnSp>
        <p:nvCxnSpPr>
          <p:cNvPr id="20" name="Straight Arrow Connector 19"/>
          <p:cNvCxnSpPr/>
          <p:nvPr/>
        </p:nvCxnSpPr>
        <p:spPr>
          <a:xfrm>
            <a:off x="1905000" y="3124200"/>
            <a:ext cx="457200" cy="4393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905000" y="4572000"/>
            <a:ext cx="762000" cy="76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172200" y="3124200"/>
            <a:ext cx="457200" cy="76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019800" y="5181600"/>
            <a:ext cx="685800" cy="152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00600" y="3810000"/>
            <a:ext cx="10668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Hull</a:t>
            </a:r>
            <a:endParaRPr lang="en-US" dirty="0"/>
          </a:p>
        </p:txBody>
      </p:sp>
      <p:sp>
        <p:nvSpPr>
          <p:cNvPr id="22" name="Content Placeholder 21"/>
          <p:cNvSpPr>
            <a:spLocks noGrp="1"/>
          </p:cNvSpPr>
          <p:nvPr>
            <p:ph idx="1"/>
          </p:nvPr>
        </p:nvSpPr>
        <p:spPr/>
        <p:txBody>
          <a:bodyPr>
            <a:normAutofit fontScale="85000" lnSpcReduction="10000"/>
          </a:bodyPr>
          <a:lstStyle/>
          <a:p>
            <a:r>
              <a:rPr lang="en-US" dirty="0" smtClean="0"/>
              <a:t>Rudder</a:t>
            </a:r>
          </a:p>
          <a:p>
            <a:pPr lvl="1"/>
            <a:r>
              <a:rPr lang="en-US" dirty="0" smtClean="0"/>
              <a:t>Type (Regular or Spade)</a:t>
            </a:r>
          </a:p>
          <a:p>
            <a:pPr lvl="1"/>
            <a:r>
              <a:rPr lang="en-US" dirty="0" smtClean="0"/>
              <a:t>Mass (excluding tiller)</a:t>
            </a:r>
          </a:p>
          <a:p>
            <a:pPr lvl="2"/>
            <a:r>
              <a:rPr lang="en-US" dirty="0" smtClean="0"/>
              <a:t>8.0 lbs </a:t>
            </a:r>
            <a:r>
              <a:rPr lang="en-US" b="1" u="sng" dirty="0" smtClean="0"/>
              <a:t>minimum</a:t>
            </a:r>
          </a:p>
          <a:p>
            <a:r>
              <a:rPr lang="en-US" dirty="0" smtClean="0"/>
              <a:t>Deck Type</a:t>
            </a:r>
          </a:p>
          <a:p>
            <a:pPr lvl="1"/>
            <a:r>
              <a:rPr lang="en-US" dirty="0" smtClean="0"/>
              <a:t>1,2,3,4,5, or 6 (Custom)</a:t>
            </a:r>
          </a:p>
          <a:p>
            <a:r>
              <a:rPr lang="en-US" dirty="0" smtClean="0"/>
              <a:t>Deck Material</a:t>
            </a:r>
          </a:p>
          <a:p>
            <a:pPr lvl="1"/>
            <a:r>
              <a:rPr lang="en-US" dirty="0" smtClean="0"/>
              <a:t>Wood or Fiberglass</a:t>
            </a:r>
          </a:p>
          <a:p>
            <a:r>
              <a:rPr lang="en-US" dirty="0" smtClean="0"/>
              <a:t>Floorboards</a:t>
            </a:r>
          </a:p>
          <a:p>
            <a:pPr lvl="1"/>
            <a:r>
              <a:rPr lang="en-US" dirty="0" smtClean="0"/>
              <a:t>Yes or No. “Yes” means permanent. Removable floorboards must be removed before the boat is weighed.</a:t>
            </a:r>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Hull (cont)</a:t>
            </a:r>
            <a:endParaRPr lang="en-US" dirty="0"/>
          </a:p>
        </p:txBody>
      </p:sp>
      <p:sp>
        <p:nvSpPr>
          <p:cNvPr id="22" name="Content Placeholder 21"/>
          <p:cNvSpPr>
            <a:spLocks noGrp="1"/>
          </p:cNvSpPr>
          <p:nvPr>
            <p:ph idx="1"/>
          </p:nvPr>
        </p:nvSpPr>
        <p:spPr/>
        <p:txBody>
          <a:bodyPr>
            <a:normAutofit fontScale="85000" lnSpcReduction="20000"/>
          </a:bodyPr>
          <a:lstStyle/>
          <a:p>
            <a:r>
              <a:rPr lang="en-US" dirty="0" smtClean="0"/>
              <a:t>Mast Step – Distance from Bow to forward face of mast</a:t>
            </a:r>
          </a:p>
          <a:p>
            <a:pPr lvl="1"/>
            <a:r>
              <a:rPr lang="en-US" dirty="0" smtClean="0">
                <a:solidFill>
                  <a:srgbClr val="002060"/>
                </a:solidFill>
              </a:rPr>
              <a:t>76.0” </a:t>
            </a:r>
            <a:r>
              <a:rPr lang="en-US" b="1" u="sng" dirty="0" smtClean="0">
                <a:solidFill>
                  <a:srgbClr val="002060"/>
                </a:solidFill>
              </a:rPr>
              <a:t>minimum</a:t>
            </a:r>
            <a:endParaRPr lang="en-US" b="1" u="sng" dirty="0">
              <a:solidFill>
                <a:srgbClr val="002060"/>
              </a:solidFill>
            </a:endParaRPr>
          </a:p>
          <a:p>
            <a:r>
              <a:rPr lang="en-US" dirty="0" smtClean="0"/>
              <a:t>Reduced CB Trunk Height</a:t>
            </a:r>
          </a:p>
          <a:p>
            <a:pPr lvl="1"/>
            <a:r>
              <a:rPr lang="en-US" dirty="0" smtClean="0"/>
              <a:t>14.5” </a:t>
            </a:r>
            <a:r>
              <a:rPr lang="en-US" b="1" u="sng" dirty="0" smtClean="0">
                <a:solidFill>
                  <a:srgbClr val="002060"/>
                </a:solidFill>
              </a:rPr>
              <a:t>minimum</a:t>
            </a:r>
          </a:p>
          <a:p>
            <a:r>
              <a:rPr lang="en-US" dirty="0" err="1" smtClean="0"/>
              <a:t>Chainplate</a:t>
            </a:r>
            <a:r>
              <a:rPr lang="en-US" dirty="0" smtClean="0"/>
              <a:t> Position</a:t>
            </a:r>
          </a:p>
          <a:p>
            <a:pPr lvl="1"/>
            <a:r>
              <a:rPr lang="en-US" dirty="0" smtClean="0"/>
              <a:t>99 – 101” (Older boats at 99 – 106” are OK)</a:t>
            </a:r>
          </a:p>
          <a:p>
            <a:r>
              <a:rPr lang="en-US" dirty="0" smtClean="0"/>
              <a:t>Spinnaker Pole Length</a:t>
            </a:r>
          </a:p>
          <a:p>
            <a:pPr lvl="1"/>
            <a:r>
              <a:rPr lang="en-US" dirty="0" smtClean="0"/>
              <a:t>84 – 97”</a:t>
            </a:r>
          </a:p>
          <a:p>
            <a:r>
              <a:rPr lang="en-US" dirty="0" smtClean="0"/>
              <a:t>CB Pivot Bolt Position</a:t>
            </a:r>
          </a:p>
          <a:p>
            <a:pPr lvl="1"/>
            <a:r>
              <a:rPr lang="en-US" dirty="0" smtClean="0"/>
              <a:t>91.5 – 95.5” (213.5” minus the distance between the Bolt and the transom measured along the curvature of the hull)</a:t>
            </a:r>
          </a:p>
          <a:p>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Rudder</a:t>
            </a:r>
            <a:endParaRPr lang="en-US" dirty="0"/>
          </a:p>
        </p:txBody>
      </p:sp>
      <p:sp>
        <p:nvSpPr>
          <p:cNvPr id="22" name="Content Placeholder 21"/>
          <p:cNvSpPr>
            <a:spLocks noGrp="1"/>
          </p:cNvSpPr>
          <p:nvPr>
            <p:ph idx="1"/>
          </p:nvPr>
        </p:nvSpPr>
        <p:spPr/>
        <p:txBody>
          <a:bodyPr>
            <a:normAutofit/>
          </a:bodyPr>
          <a:lstStyle/>
          <a:p>
            <a:endParaRPr lang="en-US" dirty="0" smtClean="0"/>
          </a:p>
          <a:p>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
        <p:nvSpPr>
          <p:cNvPr id="9" name="TextBox 8"/>
          <p:cNvSpPr txBox="1"/>
          <p:nvPr/>
        </p:nvSpPr>
        <p:spPr>
          <a:xfrm>
            <a:off x="457200" y="4343400"/>
            <a:ext cx="7467600" cy="2308324"/>
          </a:xfrm>
          <a:prstGeom prst="rect">
            <a:avLst/>
          </a:prstGeom>
          <a:noFill/>
          <a:ln>
            <a:solidFill>
              <a:schemeClr val="tx1"/>
            </a:solidFill>
          </a:ln>
        </p:spPr>
        <p:txBody>
          <a:bodyPr wrap="square" rtlCol="0">
            <a:spAutoFit/>
          </a:bodyPr>
          <a:lstStyle/>
          <a:p>
            <a:pPr indent="-182880">
              <a:buFont typeface="Arial" pitchFamily="34" charset="0"/>
              <a:buChar char="•"/>
            </a:pPr>
            <a:r>
              <a:rPr lang="en-US" dirty="0" smtClean="0"/>
              <a:t>The regular rudder must be laid on the template in such a way that the edge “breaks” all of the blue circles.</a:t>
            </a:r>
          </a:p>
          <a:p>
            <a:pPr marL="0" lvl="8">
              <a:buFont typeface="Arial" pitchFamily="34" charset="0"/>
              <a:buChar char="•"/>
            </a:pPr>
            <a:r>
              <a:rPr lang="en-US" dirty="0" smtClean="0"/>
              <a:t>There are very few of the rectangular “spade” rudders left in use.</a:t>
            </a:r>
          </a:p>
          <a:p>
            <a:pPr indent="-182880">
              <a:buFont typeface="Arial" pitchFamily="34" charset="0"/>
              <a:buChar char="•"/>
            </a:pPr>
            <a:r>
              <a:rPr lang="en-US" dirty="0" smtClean="0"/>
              <a:t>Weigh the rudder on the scale used for weighing the boats or other suitable scale.</a:t>
            </a:r>
          </a:p>
          <a:p>
            <a:pPr indent="-182880">
              <a:buFont typeface="Arial" pitchFamily="34" charset="0"/>
              <a:buChar char="•"/>
            </a:pPr>
            <a:r>
              <a:rPr lang="en-US" b="1" dirty="0" smtClean="0">
                <a:solidFill>
                  <a:srgbClr val="FF0000"/>
                </a:solidFill>
              </a:rPr>
              <a:t>DO NOT </a:t>
            </a:r>
            <a:r>
              <a:rPr lang="en-US" dirty="0" smtClean="0"/>
              <a:t>include the tiller when weighing.</a:t>
            </a:r>
          </a:p>
          <a:p>
            <a:pPr indent="-182880">
              <a:buFont typeface="Arial" pitchFamily="34" charset="0"/>
              <a:buChar char="•"/>
            </a:pPr>
            <a:r>
              <a:rPr lang="en-US" dirty="0" smtClean="0"/>
              <a:t>A rudder weighing less than 8.0 lbs. </a:t>
            </a:r>
            <a:r>
              <a:rPr lang="en-US" b="1" dirty="0" smtClean="0">
                <a:solidFill>
                  <a:srgbClr val="FF0000"/>
                </a:solidFill>
              </a:rPr>
              <a:t>cannot be corrected </a:t>
            </a:r>
            <a:r>
              <a:rPr lang="en-US" dirty="0" smtClean="0"/>
              <a:t>by adding a corrector weight. Adding a weight does not add strength.</a:t>
            </a:r>
            <a:endParaRPr lang="en-US" dirty="0"/>
          </a:p>
        </p:txBody>
      </p:sp>
      <p:pic>
        <p:nvPicPr>
          <p:cNvPr id="12" name="Picture 11" descr="Rudder.jpg"/>
          <p:cNvPicPr>
            <a:picLocks noChangeAspect="1"/>
          </p:cNvPicPr>
          <p:nvPr/>
        </p:nvPicPr>
        <p:blipFill>
          <a:blip r:embed="rId4" cstate="print"/>
          <a:stretch>
            <a:fillRect/>
          </a:stretch>
        </p:blipFill>
        <p:spPr>
          <a:xfrm>
            <a:off x="2514600" y="1371600"/>
            <a:ext cx="3759200" cy="2819400"/>
          </a:xfrm>
          <a:prstGeom prst="rect">
            <a:avLst/>
          </a:prstGeom>
        </p:spPr>
      </p:pic>
      <p:sp>
        <p:nvSpPr>
          <p:cNvPr id="8" name="TextBox 7"/>
          <p:cNvSpPr txBox="1"/>
          <p:nvPr/>
        </p:nvSpPr>
        <p:spPr>
          <a:xfrm>
            <a:off x="457200" y="1752600"/>
            <a:ext cx="1905000" cy="1015663"/>
          </a:xfrm>
          <a:prstGeom prst="rect">
            <a:avLst/>
          </a:prstGeom>
          <a:noFill/>
        </p:spPr>
        <p:txBody>
          <a:bodyPr wrap="square" rtlCol="0">
            <a:spAutoFit/>
          </a:bodyPr>
          <a:lstStyle/>
          <a:p>
            <a:r>
              <a:rPr lang="en-US" sz="2000" dirty="0" smtClean="0"/>
              <a:t>Rudder Type is:</a:t>
            </a:r>
            <a:br>
              <a:rPr lang="en-US" sz="2000" dirty="0" smtClean="0"/>
            </a:br>
            <a:r>
              <a:rPr lang="en-US" sz="2000" dirty="0" smtClean="0"/>
              <a:t>“Regular” or</a:t>
            </a:r>
            <a:br>
              <a:rPr lang="en-US" sz="2000" dirty="0" smtClean="0"/>
            </a:br>
            <a:r>
              <a:rPr lang="en-US" sz="2000" dirty="0" smtClean="0"/>
              <a:t>“Spade”</a:t>
            </a:r>
            <a:endParaRPr lang="en-US" sz="2000" dirty="0"/>
          </a:p>
        </p:txBody>
      </p:sp>
      <p:sp>
        <p:nvSpPr>
          <p:cNvPr id="10" name="TextBox 9"/>
          <p:cNvSpPr txBox="1"/>
          <p:nvPr/>
        </p:nvSpPr>
        <p:spPr>
          <a:xfrm>
            <a:off x="457200" y="2895600"/>
            <a:ext cx="1981200" cy="1015663"/>
          </a:xfrm>
          <a:prstGeom prst="rect">
            <a:avLst/>
          </a:prstGeom>
          <a:noFill/>
        </p:spPr>
        <p:txBody>
          <a:bodyPr wrap="square" rtlCol="0">
            <a:spAutoFit/>
          </a:bodyPr>
          <a:lstStyle/>
          <a:p>
            <a:r>
              <a:rPr lang="en-US" sz="2000" dirty="0" smtClean="0"/>
              <a:t>Rudder must also be weighed (8.0 lb minimum)</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Deck Types</a:t>
            </a:r>
            <a:endParaRPr lang="en-US" dirty="0"/>
          </a:p>
        </p:txBody>
      </p:sp>
      <p:sp>
        <p:nvSpPr>
          <p:cNvPr id="22" name="Content Placeholder 21"/>
          <p:cNvSpPr>
            <a:spLocks noGrp="1"/>
          </p:cNvSpPr>
          <p:nvPr>
            <p:ph idx="1"/>
          </p:nvPr>
        </p:nvSpPr>
        <p:spPr>
          <a:xfrm>
            <a:off x="3429000" y="1600200"/>
            <a:ext cx="5257800" cy="4525963"/>
          </a:xfrm>
        </p:spPr>
        <p:txBody>
          <a:bodyPr>
            <a:normAutofit/>
          </a:bodyPr>
          <a:lstStyle/>
          <a:p>
            <a:endParaRPr lang="en-US" dirty="0" smtClean="0"/>
          </a:p>
          <a:p>
            <a:pPr>
              <a:buNone/>
            </a:pPr>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
        <p:nvSpPr>
          <p:cNvPr id="13" name="TextBox 12"/>
          <p:cNvSpPr txBox="1"/>
          <p:nvPr/>
        </p:nvSpPr>
        <p:spPr>
          <a:xfrm>
            <a:off x="381000" y="1828800"/>
            <a:ext cx="2514600" cy="2739211"/>
          </a:xfrm>
          <a:prstGeom prst="rect">
            <a:avLst/>
          </a:prstGeom>
          <a:noFill/>
        </p:spPr>
        <p:txBody>
          <a:bodyPr wrap="square" rtlCol="0">
            <a:spAutoFit/>
          </a:bodyPr>
          <a:lstStyle/>
          <a:p>
            <a:r>
              <a:rPr lang="en-US" sz="2800" dirty="0" smtClean="0"/>
              <a:t>Deck Type 1</a:t>
            </a:r>
          </a:p>
          <a:p>
            <a:r>
              <a:rPr lang="en-US" dirty="0" smtClean="0"/>
              <a:t>Original fiberglass deck from Station 8 to Station 16. #160 - 460</a:t>
            </a:r>
            <a:br>
              <a:rPr lang="en-US" dirty="0" smtClean="0"/>
            </a:br>
            <a:r>
              <a:rPr lang="en-US" dirty="0" smtClean="0"/>
              <a:t>No seats. May have floorboards over entire cockpit</a:t>
            </a:r>
            <a:br>
              <a:rPr lang="en-US" dirty="0" smtClean="0"/>
            </a:br>
            <a:r>
              <a:rPr lang="en-US" dirty="0" smtClean="0"/>
              <a:t>May have a wooden splash rail.</a:t>
            </a:r>
            <a:endParaRPr lang="en-US" dirty="0"/>
          </a:p>
        </p:txBody>
      </p:sp>
      <p:pic>
        <p:nvPicPr>
          <p:cNvPr id="7" name="Picture 6" descr="Deck 1.jpg"/>
          <p:cNvPicPr>
            <a:picLocks noChangeAspect="1"/>
          </p:cNvPicPr>
          <p:nvPr/>
        </p:nvPicPr>
        <p:blipFill>
          <a:blip r:embed="rId4" cstate="print"/>
          <a:stretch>
            <a:fillRect/>
          </a:stretch>
        </p:blipFill>
        <p:spPr>
          <a:xfrm>
            <a:off x="3048000" y="1676399"/>
            <a:ext cx="5681472" cy="436908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Deck Types</a:t>
            </a:r>
            <a:endParaRPr lang="en-US" dirty="0"/>
          </a:p>
        </p:txBody>
      </p:sp>
      <p:sp>
        <p:nvSpPr>
          <p:cNvPr id="22" name="Content Placeholder 21"/>
          <p:cNvSpPr>
            <a:spLocks noGrp="1"/>
          </p:cNvSpPr>
          <p:nvPr>
            <p:ph idx="1"/>
          </p:nvPr>
        </p:nvSpPr>
        <p:spPr>
          <a:xfrm>
            <a:off x="3429000" y="1600200"/>
            <a:ext cx="5257800" cy="4525963"/>
          </a:xfrm>
        </p:spPr>
        <p:txBody>
          <a:bodyPr>
            <a:normAutofit/>
          </a:bodyPr>
          <a:lstStyle/>
          <a:p>
            <a:endParaRPr lang="en-US" dirty="0" smtClean="0"/>
          </a:p>
          <a:p>
            <a:pPr>
              <a:buNone/>
            </a:pPr>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
        <p:nvSpPr>
          <p:cNvPr id="13" name="TextBox 12"/>
          <p:cNvSpPr txBox="1"/>
          <p:nvPr/>
        </p:nvSpPr>
        <p:spPr>
          <a:xfrm>
            <a:off x="381000" y="1828800"/>
            <a:ext cx="2514600" cy="1354217"/>
          </a:xfrm>
          <a:prstGeom prst="rect">
            <a:avLst/>
          </a:prstGeom>
          <a:noFill/>
        </p:spPr>
        <p:txBody>
          <a:bodyPr wrap="square" rtlCol="0">
            <a:spAutoFit/>
          </a:bodyPr>
          <a:lstStyle/>
          <a:p>
            <a:r>
              <a:rPr lang="en-US" sz="2800" dirty="0" smtClean="0"/>
              <a:t>Deck Type 2</a:t>
            </a:r>
          </a:p>
          <a:p>
            <a:r>
              <a:rPr lang="en-US" dirty="0" smtClean="0"/>
              <a:t>Original </a:t>
            </a:r>
            <a:r>
              <a:rPr lang="en-US" b="1" u="sng" dirty="0" smtClean="0"/>
              <a:t>seated </a:t>
            </a:r>
            <a:r>
              <a:rPr lang="en-US" dirty="0" smtClean="0"/>
              <a:t>fiberglass deck from Station 8 to Station 16.</a:t>
            </a:r>
            <a:endParaRPr lang="en-US" dirty="0"/>
          </a:p>
        </p:txBody>
      </p:sp>
      <p:pic>
        <p:nvPicPr>
          <p:cNvPr id="7" name="Picture 6" descr="Measurement 2012 002.jpg"/>
          <p:cNvPicPr/>
          <p:nvPr/>
        </p:nvPicPr>
        <p:blipFill>
          <a:blip r:embed="rId4" cstate="print"/>
          <a:srcRect/>
          <a:stretch>
            <a:fillRect/>
          </a:stretch>
        </p:blipFill>
        <p:spPr>
          <a:xfrm>
            <a:off x="2743200" y="1600200"/>
            <a:ext cx="5760720" cy="4495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Deck Types</a:t>
            </a:r>
            <a:endParaRPr lang="en-US" dirty="0"/>
          </a:p>
        </p:txBody>
      </p:sp>
      <p:sp>
        <p:nvSpPr>
          <p:cNvPr id="22" name="Content Placeholder 21"/>
          <p:cNvSpPr>
            <a:spLocks noGrp="1"/>
          </p:cNvSpPr>
          <p:nvPr>
            <p:ph idx="1"/>
          </p:nvPr>
        </p:nvSpPr>
        <p:spPr>
          <a:xfrm>
            <a:off x="3429000" y="1600200"/>
            <a:ext cx="5257800" cy="4525963"/>
          </a:xfrm>
        </p:spPr>
        <p:txBody>
          <a:bodyPr>
            <a:normAutofit/>
          </a:bodyPr>
          <a:lstStyle/>
          <a:p>
            <a:endParaRPr lang="en-US" dirty="0" smtClean="0"/>
          </a:p>
          <a:p>
            <a:pPr>
              <a:buNone/>
            </a:pPr>
            <a:endParaRPr lang="en-US" dirty="0"/>
          </a:p>
        </p:txBody>
      </p:sp>
      <p:pic>
        <p:nvPicPr>
          <p:cNvPr id="4" name="Picture 3" descr="ISCA.gif"/>
          <p:cNvPicPr>
            <a:picLocks noChangeAspect="1"/>
          </p:cNvPicPr>
          <p:nvPr/>
        </p:nvPicPr>
        <p:blipFill>
          <a:blip r:embed="rId2" cstate="print"/>
          <a:stretch>
            <a:fillRect/>
          </a:stretch>
        </p:blipFill>
        <p:spPr>
          <a:xfrm>
            <a:off x="381000" y="381000"/>
            <a:ext cx="1320800" cy="990600"/>
          </a:xfrm>
          <a:prstGeom prst="rect">
            <a:avLst/>
          </a:prstGeom>
        </p:spPr>
      </p:pic>
      <p:pic>
        <p:nvPicPr>
          <p:cNvPr id="5" name="Picture 2" descr="C:\Documents and Settings\User\Local Settings\Temporary Internet Files\Content.IE5\MSBUGX7N\MC900356941[1].wmf"/>
          <p:cNvPicPr>
            <a:picLocks noChangeAspect="1" noChangeArrowheads="1"/>
          </p:cNvPicPr>
          <p:nvPr/>
        </p:nvPicPr>
        <p:blipFill>
          <a:blip r:embed="rId3" cstate="print"/>
          <a:srcRect/>
          <a:stretch>
            <a:fillRect/>
          </a:stretch>
        </p:blipFill>
        <p:spPr bwMode="auto">
          <a:xfrm>
            <a:off x="7010400" y="457200"/>
            <a:ext cx="1524000" cy="870748"/>
          </a:xfrm>
          <a:prstGeom prst="rect">
            <a:avLst/>
          </a:prstGeom>
          <a:noFill/>
        </p:spPr>
      </p:pic>
      <p:sp>
        <p:nvSpPr>
          <p:cNvPr id="13" name="TextBox 12"/>
          <p:cNvSpPr txBox="1"/>
          <p:nvPr/>
        </p:nvSpPr>
        <p:spPr>
          <a:xfrm>
            <a:off x="381000" y="1828800"/>
            <a:ext cx="2209800" cy="2462213"/>
          </a:xfrm>
          <a:prstGeom prst="rect">
            <a:avLst/>
          </a:prstGeom>
          <a:noFill/>
        </p:spPr>
        <p:txBody>
          <a:bodyPr wrap="square" rtlCol="0">
            <a:spAutoFit/>
          </a:bodyPr>
          <a:lstStyle/>
          <a:p>
            <a:r>
              <a:rPr lang="en-US" sz="2800" dirty="0" smtClean="0"/>
              <a:t>Deck Type 3</a:t>
            </a:r>
          </a:p>
          <a:p>
            <a:r>
              <a:rPr lang="en-US" dirty="0" smtClean="0"/>
              <a:t>Extended seated deck.</a:t>
            </a:r>
            <a:br>
              <a:rPr lang="en-US" dirty="0" smtClean="0"/>
            </a:br>
            <a:r>
              <a:rPr lang="en-US" dirty="0" smtClean="0"/>
              <a:t>Cockpit extends from Station </a:t>
            </a:r>
            <a:r>
              <a:rPr lang="en-US" b="1" u="sng" dirty="0" smtClean="0">
                <a:solidFill>
                  <a:srgbClr val="FF0000"/>
                </a:solidFill>
              </a:rPr>
              <a:t>7</a:t>
            </a:r>
            <a:r>
              <a:rPr lang="en-US" dirty="0" smtClean="0"/>
              <a:t> to Station </a:t>
            </a:r>
            <a:r>
              <a:rPr lang="en-US" b="1" u="sng" dirty="0" smtClean="0">
                <a:solidFill>
                  <a:srgbClr val="FF0000"/>
                </a:solidFill>
              </a:rPr>
              <a:t>18</a:t>
            </a:r>
            <a:r>
              <a:rPr lang="en-US" dirty="0" smtClean="0"/>
              <a:t/>
            </a:r>
            <a:br>
              <a:rPr lang="en-US" dirty="0" smtClean="0"/>
            </a:br>
            <a:r>
              <a:rPr lang="en-US" dirty="0" smtClean="0"/>
              <a:t>#1040-? Seats extend to transom.</a:t>
            </a:r>
            <a:endParaRPr lang="en-US" dirty="0"/>
          </a:p>
        </p:txBody>
      </p:sp>
      <p:pic>
        <p:nvPicPr>
          <p:cNvPr id="8" name="Picture 7" descr="Interlake Deck 3.jpg"/>
          <p:cNvPicPr>
            <a:picLocks noChangeAspect="1"/>
          </p:cNvPicPr>
          <p:nvPr/>
        </p:nvPicPr>
        <p:blipFill>
          <a:blip r:embed="rId4" cstate="print"/>
          <a:stretch>
            <a:fillRect/>
          </a:stretch>
        </p:blipFill>
        <p:spPr>
          <a:xfrm>
            <a:off x="3276600" y="1676400"/>
            <a:ext cx="5349240" cy="4519613"/>
          </a:xfrm>
          <a:prstGeom prst="rect">
            <a:avLst/>
          </a:prstGeom>
        </p:spPr>
      </p:pic>
      <p:sp>
        <p:nvSpPr>
          <p:cNvPr id="9" name="Oval 8"/>
          <p:cNvSpPr/>
          <p:nvPr/>
        </p:nvSpPr>
        <p:spPr>
          <a:xfrm>
            <a:off x="6858000" y="2133600"/>
            <a:ext cx="15240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1221</Words>
  <Application>Microsoft Macintosh PowerPoint</Application>
  <PresentationFormat>On-screen Show (4:3)</PresentationFormat>
  <Paragraphs>136</Paragraphs>
  <Slides>23</Slides>
  <Notes>1</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Office Theme</vt:lpstr>
      <vt:lpstr>Interlake Boat Measurement</vt:lpstr>
      <vt:lpstr>General Rules</vt:lpstr>
      <vt:lpstr>Measurement Form</vt:lpstr>
      <vt:lpstr>Hull</vt:lpstr>
      <vt:lpstr>Hull (cont)</vt:lpstr>
      <vt:lpstr>Rudder</vt:lpstr>
      <vt:lpstr>Deck Types</vt:lpstr>
      <vt:lpstr>Deck Types</vt:lpstr>
      <vt:lpstr>Deck Types</vt:lpstr>
      <vt:lpstr>Deck Types</vt:lpstr>
      <vt:lpstr>Deck Types</vt:lpstr>
      <vt:lpstr>Deck Types</vt:lpstr>
      <vt:lpstr>Spinnaker Pole</vt:lpstr>
      <vt:lpstr>Mast Position</vt:lpstr>
      <vt:lpstr>Chain Plate</vt:lpstr>
      <vt:lpstr>Cockpit Dimension</vt:lpstr>
      <vt:lpstr>Centerboard Trunk</vt:lpstr>
      <vt:lpstr>CB Pivot Bolt</vt:lpstr>
      <vt:lpstr>Spars</vt:lpstr>
      <vt:lpstr>Lower Mast Band</vt:lpstr>
      <vt:lpstr>Upper Mast Band</vt:lpstr>
      <vt:lpstr>Boom Band</vt:lpstr>
      <vt:lpstr>Spinnaker Hoist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Interlake Boat Measurement</dc:title>
  <dc:creator>Clark Chapin</dc:creator>
  <cp:lastModifiedBy>Mike</cp:lastModifiedBy>
  <cp:revision>39</cp:revision>
  <dcterms:created xsi:type="dcterms:W3CDTF">2015-04-03T21:29:34Z</dcterms:created>
  <dcterms:modified xsi:type="dcterms:W3CDTF">2015-04-03T21:37:05Z</dcterms:modified>
</cp:coreProperties>
</file>